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9" r:id="rId2"/>
    <p:sldId id="1257" r:id="rId3"/>
    <p:sldId id="1326" r:id="rId4"/>
    <p:sldId id="1280" r:id="rId5"/>
    <p:sldId id="1267" r:id="rId6"/>
    <p:sldId id="1142" r:id="rId7"/>
    <p:sldId id="269" r:id="rId8"/>
    <p:sldId id="614" r:id="rId9"/>
    <p:sldId id="1250" r:id="rId10"/>
    <p:sldId id="1311" r:id="rId11"/>
    <p:sldId id="1315" r:id="rId12"/>
    <p:sldId id="1316" r:id="rId13"/>
    <p:sldId id="1317" r:id="rId14"/>
    <p:sldId id="1293" r:id="rId15"/>
    <p:sldId id="1296" r:id="rId16"/>
    <p:sldId id="1294" r:id="rId17"/>
    <p:sldId id="1309" r:id="rId18"/>
    <p:sldId id="1312" r:id="rId19"/>
    <p:sldId id="1318" r:id="rId20"/>
    <p:sldId id="261" r:id="rId21"/>
    <p:sldId id="1305" r:id="rId22"/>
    <p:sldId id="1306" r:id="rId23"/>
    <p:sldId id="1307" r:id="rId24"/>
    <p:sldId id="1322" r:id="rId25"/>
    <p:sldId id="1328" r:id="rId26"/>
    <p:sldId id="1327" r:id="rId27"/>
    <p:sldId id="1300" r:id="rId28"/>
    <p:sldId id="1319" r:id="rId29"/>
    <p:sldId id="1324" r:id="rId30"/>
    <p:sldId id="1321" r:id="rId31"/>
    <p:sldId id="1320" r:id="rId32"/>
    <p:sldId id="1323" r:id="rId33"/>
    <p:sldId id="1325" r:id="rId34"/>
    <p:sldId id="1258" r:id="rId35"/>
    <p:sldId id="1282" r:id="rId36"/>
    <p:sldId id="1302" r:id="rId37"/>
    <p:sldId id="1313" r:id="rId38"/>
    <p:sldId id="271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NAS)" id="{2E5D7665-38B7-4012-891B-65C37992EB9E}">
          <p14:sldIdLst>
            <p14:sldId id="1257"/>
            <p14:sldId id="1326"/>
          </p14:sldIdLst>
        </p14:section>
        <p14:section name="控管紀錄(Git)" id="{6A277EEA-9672-4024-8708-20A0F39A99C0}">
          <p14:sldIdLst>
            <p14:sldId id="1280"/>
          </p14:sldIdLst>
        </p14:section>
        <p14:section name="進度統整" id="{9DD50ACF-4175-4751-9D6B-498445AED633}">
          <p14:sldIdLst>
            <p14:sldId id="1267"/>
          </p14:sldIdLst>
        </p14:section>
        <p14:section name="需求列表" id="{DE023DAD-9EED-426D-8EB3-17248E4D00C3}">
          <p14:sldIdLst>
            <p14:sldId id="1142"/>
            <p14:sldId id="269"/>
          </p14:sldIdLst>
        </p14:section>
        <p14:section name="模組列表" id="{4734B755-1284-4D0A-BD14-DE31D9E9C0A3}">
          <p14:sldIdLst>
            <p14:sldId id="614"/>
          </p14:sldIdLst>
        </p14:section>
        <p14:section name="系統分析" id="{9A21F2E2-4FC0-4A62-9703-93430BA9593A}">
          <p14:sldIdLst>
            <p14:sldId id="1250"/>
            <p14:sldId id="1311"/>
            <p14:sldId id="1315"/>
            <p14:sldId id="1316"/>
            <p14:sldId id="1317"/>
            <p14:sldId id="1293"/>
          </p14:sldIdLst>
        </p14:section>
        <p14:section name="專案架構" id="{1EBCE073-09FA-4CD3-BDCF-56A4EDB986FF}">
          <p14:sldIdLst>
            <p14:sldId id="1296"/>
            <p14:sldId id="1294"/>
            <p14:sldId id="1309"/>
            <p14:sldId id="1312"/>
            <p14:sldId id="1318"/>
          </p14:sldIdLst>
        </p14:section>
        <p14:section name="成果展示(2023/6/7)" id="{70DC3051-68F9-4DEC-9A31-AFAFBB0B0227}">
          <p14:sldIdLst>
            <p14:sldId id="261"/>
          </p14:sldIdLst>
        </p14:section>
        <p14:section name="BRam_FIFO" id="{B297A248-33F4-4505-BBE2-4A66F4E747C9}">
          <p14:sldIdLst>
            <p14:sldId id="1305"/>
            <p14:sldId id="1306"/>
          </p14:sldIdLst>
        </p14:section>
        <p14:section name="GaussianFilter" id="{7F01304F-5B61-4EF8-B59D-80978D2C5655}">
          <p14:sldIdLst>
            <p14:sldId id="1307"/>
          </p14:sldIdLst>
        </p14:section>
        <p14:section name="波形轉圖片" id="{AAC2B831-151C-4000-90D8-FE010905DD21}">
          <p14:sldIdLst>
            <p14:sldId id="1322"/>
            <p14:sldId id="1328"/>
          </p14:sldIdLst>
        </p14:section>
        <p14:section name="Sobel" id="{EC4CFE80-13D9-41FF-B85C-0027FA1F0371}">
          <p14:sldIdLst>
            <p14:sldId id="1327"/>
          </p14:sldIdLst>
        </p14:section>
        <p14:section name="NMS&amp;HysteresisThresholding" id="{91AB8E4F-5EB5-44E0-83F4-FED74068AA60}">
          <p14:sldIdLst>
            <p14:sldId id="1300"/>
          </p14:sldIdLst>
        </p14:section>
        <p14:section name="Gaussian+Canny_warpper 燒錄驗證功能" id="{AACFFD94-4AEA-47C7-B01A-FA31C06436CC}">
          <p14:sldIdLst>
            <p14:sldId id="1319"/>
            <p14:sldId id="1324"/>
            <p14:sldId id="1321"/>
            <p14:sldId id="1320"/>
            <p14:sldId id="1323"/>
            <p14:sldId id="1325"/>
            <p14:sldId id="1258"/>
          </p14:sldIdLst>
        </p14:section>
        <p14:section name="問題紀錄" id="{E54951B3-F25C-472E-B15E-EA7E37F6D2ED}">
          <p14:sldIdLst>
            <p14:sldId id="1282"/>
            <p14:sldId id="1302"/>
            <p14:sldId id="1313"/>
          </p14:sldIdLst>
        </p14:section>
        <p14:section name="參考資料" id="{45BCF316-EF51-4D48-B1BE-363829FB5D0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A4D9"/>
    <a:srgbClr val="FF0000"/>
    <a:srgbClr val="0066FE"/>
    <a:srgbClr val="FFFFFF"/>
    <a:srgbClr val="7CAFDE"/>
    <a:srgbClr val="3886CC"/>
    <a:srgbClr val="66A2D8"/>
    <a:srgbClr val="FF6600"/>
    <a:srgbClr val="9751CB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496" autoAdjust="0"/>
  </p:normalViewPr>
  <p:slideViewPr>
    <p:cSldViewPr snapToGrid="0">
      <p:cViewPr varScale="1">
        <p:scale>
          <a:sx n="74" d="100"/>
          <a:sy n="74" d="100"/>
        </p:scale>
        <p:origin x="26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2023/6/17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2023/6/17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886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5046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522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682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557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052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336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930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64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72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096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537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4927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0164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847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777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vhdlguru.blogspot.com/2020/12/generic-vhdl-code-for-binary-to-gray.html" TargetMode="External"/><Relationship Id="rId2" Type="http://schemas.openxmlformats.org/officeDocument/2006/relationships/hyperlink" Target="http://blog.chinaaet.com/crazybird/p/510000022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35817824/copying-isim-results-as-strings-tex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專案進度報告</a:t>
            </a:r>
            <a:r>
              <a:rPr lang="en-US" altLang="zh-TW" sz="4000" b="0" dirty="0"/>
              <a:t/>
            </a:r>
            <a:br>
              <a:rPr lang="en-US" altLang="zh-TW" sz="4000" b="0" dirty="0"/>
            </a:br>
            <a:r>
              <a:rPr lang="en-US" altLang="zh-TW" sz="5600" b="0" dirty="0"/>
              <a:t>Block RAM, Canny(</a:t>
            </a:r>
            <a:r>
              <a:rPr lang="zh-TW" altLang="en-US" sz="5600" b="0" dirty="0"/>
              <a:t>邊緣檢測</a:t>
            </a:r>
            <a:r>
              <a:rPr lang="en-US" altLang="zh-TW" sz="5600" b="0" dirty="0"/>
              <a:t>)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人：吳東穎</a:t>
            </a:r>
            <a:endParaRPr lang="en-US" altLang="zh-TW" dirty="0"/>
          </a:p>
          <a:p>
            <a:r>
              <a:rPr lang="zh-TW" altLang="en-US" dirty="0"/>
              <a:t>目前成員：吳東穎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2023/6/8</a:t>
            </a:r>
          </a:p>
          <a:p>
            <a:r>
              <a:rPr lang="zh-TW" altLang="en-US" dirty="0"/>
              <a:t>開始日期：</a:t>
            </a:r>
            <a:r>
              <a:rPr lang="en-US" altLang="zh-TW" dirty="0"/>
              <a:t>2023/6/1</a:t>
            </a:r>
          </a:p>
          <a:p>
            <a:pPr algn="l"/>
            <a:r>
              <a:rPr lang="zh-TW" altLang="en-US" dirty="0"/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9"/>
    </mc:Choice>
    <mc:Fallback xmlns="">
      <p:transition spd="slow" advTm="24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Gaussian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</a:rPr>
              <a:t> filter </a:t>
            </a:r>
            <a:r>
              <a:rPr lang="en-US" altLang="zh-TW" dirty="0"/>
              <a:t>(2023/6/1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1247784" y="1798791"/>
            <a:ext cx="10023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高斯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模糊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較靠近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kerne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l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中心的權重較大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由於矩陣寫好後不會再改變，固可事先將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kernel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歸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D605B4F-C6D6-440D-948B-08BD1A4DE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614" y="2831910"/>
            <a:ext cx="7478772" cy="247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60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</a:rPr>
              <a:t>Sobel </a:t>
            </a:r>
            <a:r>
              <a:rPr lang="en-US" altLang="zh-TW" dirty="0"/>
              <a:t>(2023/6/1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B5AEB51-4D94-4607-8BE2-41BD0A0F5B04}"/>
              </a:ext>
            </a:extLst>
          </p:cNvPr>
          <p:cNvSpPr txBox="1"/>
          <p:nvPr/>
        </p:nvSpPr>
        <p:spPr>
          <a:xfrm>
            <a:off x="1247784" y="1399296"/>
            <a:ext cx="773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Sobel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找梯度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|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Gx+Gy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| , 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cordic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演算法將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Gx,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Gy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arctan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角度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需迭帶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359798"/>
            <a:ext cx="108299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03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</a:rPr>
              <a:t>NMS </a:t>
            </a:r>
            <a:r>
              <a:rPr lang="en-US" altLang="zh-TW" dirty="0"/>
              <a:t>(2023/6/1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7E90AF5-F96E-423F-B50E-6619A241B4B6}"/>
              </a:ext>
            </a:extLst>
          </p:cNvPr>
          <p:cNvSpPr txBox="1"/>
          <p:nvPr/>
        </p:nvSpPr>
        <p:spPr>
          <a:xfrm>
            <a:off x="1444211" y="1333257"/>
            <a:ext cx="8782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ea typeface="Tahoma" panose="020B0604030504040204" pitchFamily="34" charset="0"/>
              </a:rPr>
              <a:t>NonMaxSuppression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找極大值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依角度值劃分成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4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個區域，判斷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kernel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中心點在角度區域中是否為最大值，若是則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保留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pixel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灰階數值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BBCEA9-B5CF-4083-9BB9-6FAA5AF8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209" y="3429000"/>
            <a:ext cx="5009965" cy="316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14152A5-0F1B-4DA7-B066-32545C12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758" y="2007504"/>
            <a:ext cx="8436483" cy="232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45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zh-TW" altLang="en-US" sz="4400" dirty="0" smtClean="0">
                <a:cs typeface="Times New Roman" panose="02020603050405020304" pitchFamily="18" charset="0"/>
              </a:rPr>
              <a:t>磁滯閥值 </a:t>
            </a:r>
            <a:r>
              <a:rPr lang="en-US" altLang="zh-TW" dirty="0" smtClean="0"/>
              <a:t>(2023/6/1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9F2DECF-7E76-4732-A5A4-2B64853DE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06" y="3429000"/>
            <a:ext cx="11691787" cy="129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CFFFB15-4013-4478-9F05-E8F3CDEEB115}"/>
              </a:ext>
            </a:extLst>
          </p:cNvPr>
          <p:cNvSpPr txBox="1"/>
          <p:nvPr/>
        </p:nvSpPr>
        <p:spPr>
          <a:xfrm>
            <a:off x="1292173" y="1724025"/>
            <a:ext cx="9318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Hysterizethreshold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過濾掉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NMS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含噪點之邊緣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磁滯閥值分類強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弱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非邊緣，將磁滯閥值中間區段的弱邊緣與強邊緣連線</a:t>
            </a:r>
          </a:p>
        </p:txBody>
      </p:sp>
    </p:spTree>
    <p:extLst>
      <p:ext uri="{BB962C8B-B14F-4D97-AF65-F5344CB8AC3E}">
        <p14:creationId xmlns:p14="http://schemas.microsoft.com/office/powerpoint/2010/main" val="946151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 down</a:t>
            </a:r>
            <a:r>
              <a:rPr lang="zh-TW" altLang="en-US" dirty="0"/>
              <a:t> </a:t>
            </a:r>
            <a:r>
              <a:rPr lang="en-US" altLang="zh-TW" dirty="0"/>
              <a:t>(2023/5/27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2" y="1085125"/>
            <a:ext cx="11812015" cy="562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81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–</a:t>
            </a:r>
            <a:r>
              <a:rPr lang="zh-TW" altLang="en-US" sz="4000" dirty="0"/>
              <a:t> </a:t>
            </a:r>
            <a:r>
              <a:rPr lang="en-US" altLang="zh-TW" sz="4000" dirty="0">
                <a:ea typeface="標楷體" panose="03000509000000000000" pitchFamily="65" charset="-120"/>
              </a:rPr>
              <a:t>BRAM</a:t>
            </a:r>
            <a:r>
              <a:rPr lang="en-US" altLang="zh-TW" sz="4000" dirty="0"/>
              <a:t>(2023/5/27</a:t>
            </a:r>
            <a:r>
              <a:rPr lang="zh-TW" altLang="en-US" sz="4000" dirty="0"/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666394-AEC8-471C-8F95-8308C72E30DF}"/>
              </a:ext>
            </a:extLst>
          </p:cNvPr>
          <p:cNvSpPr txBox="1"/>
          <p:nvPr/>
        </p:nvSpPr>
        <p:spPr>
          <a:xfrm>
            <a:off x="1457299" y="1588362"/>
            <a:ext cx="6977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Bram_dout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Bram_gray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(.COE)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data_width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 8bits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C0553330-4C98-49CE-AAB4-45B41F55DBC5}"/>
              </a:ext>
            </a:extLst>
          </p:cNvPr>
          <p:cNvSpPr/>
          <p:nvPr/>
        </p:nvSpPr>
        <p:spPr>
          <a:xfrm>
            <a:off x="4510954" y="2419359"/>
            <a:ext cx="3924193" cy="249977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Bram_dout</a:t>
            </a:r>
            <a:endParaRPr lang="en-US" altLang="zh-TW" dirty="0"/>
          </a:p>
          <a:p>
            <a:pPr algn="ctr"/>
            <a:r>
              <a:rPr lang="en-US" altLang="zh-TW" dirty="0"/>
              <a:t>640x480(RAM)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92174-319E-4DC7-A922-2F6EB128F4AF}"/>
              </a:ext>
            </a:extLst>
          </p:cNvPr>
          <p:cNvSpPr txBox="1"/>
          <p:nvPr/>
        </p:nvSpPr>
        <p:spPr>
          <a:xfrm>
            <a:off x="4753910" y="4212500"/>
            <a:ext cx="63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r_clk</a:t>
            </a:r>
            <a:endParaRPr lang="zh-TW" altLang="en-US" dirty="0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CFB311B1-E7B9-49D0-AE82-E17A37F06C9C}"/>
              </a:ext>
            </a:extLst>
          </p:cNvPr>
          <p:cNvSpPr/>
          <p:nvPr/>
        </p:nvSpPr>
        <p:spPr>
          <a:xfrm rot="5400000">
            <a:off x="4519832" y="4325895"/>
            <a:ext cx="231083" cy="237073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71FF762D-D19F-43C8-8C95-551145EB1A5A}"/>
              </a:ext>
            </a:extLst>
          </p:cNvPr>
          <p:cNvGrpSpPr/>
          <p:nvPr/>
        </p:nvGrpSpPr>
        <p:grpSpPr>
          <a:xfrm>
            <a:off x="7893643" y="3595699"/>
            <a:ext cx="2477938" cy="369332"/>
            <a:chOff x="7617765" y="4259704"/>
            <a:chExt cx="2477938" cy="369332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909ECE6-74C2-40C7-BFAA-3D7F3359775E}"/>
                </a:ext>
              </a:extLst>
            </p:cNvPr>
            <p:cNvSpPr txBox="1"/>
            <p:nvPr/>
          </p:nvSpPr>
          <p:spPr>
            <a:xfrm>
              <a:off x="8850100" y="4259704"/>
              <a:ext cx="1245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o_img</a:t>
              </a:r>
              <a:r>
                <a:rPr lang="en-US" altLang="zh-TW" dirty="0"/>
                <a:t>[7:0]</a:t>
              </a:r>
              <a:endParaRPr lang="zh-TW" altLang="en-US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9D1DBA65-107A-4888-972E-0749EBFE6D3B}"/>
                </a:ext>
              </a:extLst>
            </p:cNvPr>
            <p:cNvCxnSpPr>
              <a:cxnSpLocks/>
            </p:cNvCxnSpPr>
            <p:nvPr/>
          </p:nvCxnSpPr>
          <p:spPr>
            <a:xfrm>
              <a:off x="7617765" y="4485126"/>
              <a:ext cx="115217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4295B0B-A0EF-4690-8914-17BD503F6EAB}"/>
                </a:ext>
              </a:extLst>
            </p:cNvPr>
            <p:cNvCxnSpPr>
              <a:cxnSpLocks/>
            </p:cNvCxnSpPr>
            <p:nvPr/>
          </p:nvCxnSpPr>
          <p:spPr>
            <a:xfrm>
              <a:off x="7771829" y="4374359"/>
              <a:ext cx="233376" cy="2215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B7E12A8-5FCC-46C9-A036-09DB91576726}"/>
              </a:ext>
            </a:extLst>
          </p:cNvPr>
          <p:cNvSpPr txBox="1"/>
          <p:nvPr/>
        </p:nvSpPr>
        <p:spPr>
          <a:xfrm>
            <a:off x="2568557" y="4264139"/>
            <a:ext cx="1029424" cy="441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pixel_clk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AC4DAD3-CD87-4892-AFF3-5F356E54FBD6}"/>
              </a:ext>
            </a:extLst>
          </p:cNvPr>
          <p:cNvSpPr/>
          <p:nvPr/>
        </p:nvSpPr>
        <p:spPr>
          <a:xfrm>
            <a:off x="5108866" y="3425297"/>
            <a:ext cx="2784777" cy="754331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/>
              <a:t>	address[19:0]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218E2E0-FE91-4EC5-9CA8-FE6A80B81B27}"/>
              </a:ext>
            </a:extLst>
          </p:cNvPr>
          <p:cNvCxnSpPr>
            <a:cxnSpLocks/>
            <a:stCxn id="34" idx="3"/>
            <a:endCxn id="6" idx="1"/>
          </p:cNvCxnSpPr>
          <p:nvPr/>
        </p:nvCxnSpPr>
        <p:spPr>
          <a:xfrm flipV="1">
            <a:off x="3564444" y="3802463"/>
            <a:ext cx="1544422" cy="14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211364F-B089-4D0C-8BF5-DE1D8F75E4DF}"/>
              </a:ext>
            </a:extLst>
          </p:cNvPr>
          <p:cNvCxnSpPr>
            <a:cxnSpLocks/>
          </p:cNvCxnSpPr>
          <p:nvPr/>
        </p:nvCxnSpPr>
        <p:spPr>
          <a:xfrm>
            <a:off x="3531733" y="4444431"/>
            <a:ext cx="976280" cy="55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B3CDA59-D62D-49D4-860E-6FF708B57DD7}"/>
              </a:ext>
            </a:extLst>
          </p:cNvPr>
          <p:cNvSpPr txBox="1"/>
          <p:nvPr/>
        </p:nvSpPr>
        <p:spPr>
          <a:xfrm>
            <a:off x="5119026" y="3628212"/>
            <a:ext cx="63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wen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0674863-94F2-4F21-9B2A-E80E5B8BD706}"/>
              </a:ext>
            </a:extLst>
          </p:cNvPr>
          <p:cNvSpPr txBox="1"/>
          <p:nvPr/>
        </p:nvSpPr>
        <p:spPr>
          <a:xfrm>
            <a:off x="3127867" y="3619254"/>
            <a:ext cx="43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‘1’</a:t>
            </a:r>
            <a:endParaRPr lang="zh-TW" altLang="en-US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029893B3-4868-4BBC-9556-4C0D67D9A71F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5543984" y="4212500"/>
            <a:ext cx="16570" cy="1407687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C6FD280-C14C-42B0-981A-6BF8BF333E7E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7325627" y="4212500"/>
            <a:ext cx="1" cy="1409778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48D470A-F492-401C-9414-DAF087C5C6F8}"/>
              </a:ext>
            </a:extLst>
          </p:cNvPr>
          <p:cNvSpPr txBox="1"/>
          <p:nvPr/>
        </p:nvSpPr>
        <p:spPr>
          <a:xfrm>
            <a:off x="4594509" y="5620187"/>
            <a:ext cx="1898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i_Col_Count</a:t>
            </a:r>
            <a:r>
              <a:rPr lang="en-US" altLang="zh-TW" dirty="0"/>
              <a:t>[9:0]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9E32E64-1F85-4D92-A954-BE90224E329D}"/>
              </a:ext>
            </a:extLst>
          </p:cNvPr>
          <p:cNvSpPr txBox="1"/>
          <p:nvPr/>
        </p:nvSpPr>
        <p:spPr>
          <a:xfrm>
            <a:off x="6387793" y="5622278"/>
            <a:ext cx="1875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/>
              <a:t>i_Row_Count</a:t>
            </a:r>
            <a:r>
              <a:rPr lang="en-US" altLang="zh-TW" dirty="0"/>
              <a:t>[9:0]</a:t>
            </a:r>
            <a:endParaRPr lang="zh-TW" altLang="en-US" dirty="0"/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B040294-5D16-47CE-A0B2-BA9D9BE80454}"/>
              </a:ext>
            </a:extLst>
          </p:cNvPr>
          <p:cNvCxnSpPr>
            <a:cxnSpLocks/>
          </p:cNvCxnSpPr>
          <p:nvPr/>
        </p:nvCxnSpPr>
        <p:spPr>
          <a:xfrm>
            <a:off x="7167630" y="4484865"/>
            <a:ext cx="315993" cy="26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F7A558E5-4F6E-4E1F-A0B9-FB891695B366}"/>
              </a:ext>
            </a:extLst>
          </p:cNvPr>
          <p:cNvCxnSpPr>
            <a:cxnSpLocks/>
          </p:cNvCxnSpPr>
          <p:nvPr/>
        </p:nvCxnSpPr>
        <p:spPr>
          <a:xfrm>
            <a:off x="5403110" y="4471565"/>
            <a:ext cx="315993" cy="26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34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–</a:t>
            </a:r>
            <a:r>
              <a:rPr lang="zh-TW" altLang="en-US" sz="4000" dirty="0"/>
              <a:t> </a:t>
            </a:r>
            <a:r>
              <a:rPr lang="zh-TW" altLang="en-US" sz="4000" dirty="0">
                <a:latin typeface="標楷體" panose="03000509000000000000" pitchFamily="65" charset="-120"/>
              </a:rPr>
              <a:t>硬體流程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sz="4000" dirty="0"/>
              <a:t>(2023/5/30</a:t>
            </a:r>
            <a:r>
              <a:rPr lang="zh-TW" altLang="en-US" sz="4000" dirty="0"/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grpSp>
        <p:nvGrpSpPr>
          <p:cNvPr id="2" name="群組 1"/>
          <p:cNvGrpSpPr/>
          <p:nvPr/>
        </p:nvGrpSpPr>
        <p:grpSpPr>
          <a:xfrm>
            <a:off x="682751" y="1329662"/>
            <a:ext cx="11031394" cy="4741340"/>
            <a:chOff x="682751" y="1329662"/>
            <a:chExt cx="11031394" cy="474134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1A9D167-B30C-413D-934D-81D80A8792EE}"/>
                </a:ext>
              </a:extLst>
            </p:cNvPr>
            <p:cNvSpPr txBox="1"/>
            <p:nvPr/>
          </p:nvSpPr>
          <p:spPr>
            <a:xfrm>
              <a:off x="1240404" y="1713966"/>
              <a:ext cx="13494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TW" sz="160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PC</a:t>
              </a:r>
              <a:endPara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lvl="1"/>
              <a:endPara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DDAFC5D-1C23-41E6-AAD1-E6AD62CD72DC}"/>
                </a:ext>
              </a:extLst>
            </p:cNvPr>
            <p:cNvSpPr txBox="1"/>
            <p:nvPr/>
          </p:nvSpPr>
          <p:spPr>
            <a:xfrm>
              <a:off x="4661206" y="2008300"/>
              <a:ext cx="1349405" cy="450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TW" sz="160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FPGA</a:t>
              </a:r>
              <a:endPara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093A8E29-38EF-43CB-9E5C-6B5DCBC61876}"/>
                </a:ext>
              </a:extLst>
            </p:cNvPr>
            <p:cNvSpPr/>
            <p:nvPr/>
          </p:nvSpPr>
          <p:spPr>
            <a:xfrm>
              <a:off x="682751" y="2096910"/>
              <a:ext cx="2464708" cy="2721847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zh-TW" altLang="en-US" dirty="0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A53C9118-DEC7-4442-B7F8-ECA3431D5D30}"/>
                </a:ext>
              </a:extLst>
            </p:cNvPr>
            <p:cNvSpPr/>
            <p:nvPr/>
          </p:nvSpPr>
          <p:spPr>
            <a:xfrm>
              <a:off x="3375521" y="1687439"/>
              <a:ext cx="5422250" cy="4383563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zh-TW" altLang="en-US" dirty="0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2583892E-AFE7-428C-BFF1-80E2982096A4}"/>
                </a:ext>
              </a:extLst>
            </p:cNvPr>
            <p:cNvSpPr/>
            <p:nvPr/>
          </p:nvSpPr>
          <p:spPr>
            <a:xfrm>
              <a:off x="1028688" y="2781587"/>
              <a:ext cx="1755078" cy="411609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TW" dirty="0"/>
                <a:t>.bmp </a:t>
              </a:r>
              <a:r>
                <a:rPr lang="zh-TW" altLang="en-US" dirty="0">
                  <a:ea typeface="標楷體" panose="03000509000000000000" pitchFamily="65" charset="-120"/>
                </a:rPr>
                <a:t>轉檔 </a:t>
              </a:r>
              <a:r>
                <a:rPr lang="en-US" altLang="zh-TW" dirty="0">
                  <a:ea typeface="標楷體" panose="03000509000000000000" pitchFamily="65" charset="-120"/>
                </a:rPr>
                <a:t>.COE</a:t>
              </a:r>
              <a:endParaRPr lang="zh-TW" altLang="en-US" dirty="0">
                <a:ea typeface="標楷體" panose="03000509000000000000" pitchFamily="65" charset="-120"/>
              </a:endParaRPr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E3D4FD11-8070-4A10-BCE8-203CF4F8A7D3}"/>
                </a:ext>
              </a:extLst>
            </p:cNvPr>
            <p:cNvSpPr/>
            <p:nvPr/>
          </p:nvSpPr>
          <p:spPr>
            <a:xfrm>
              <a:off x="817032" y="3738137"/>
              <a:ext cx="2210232" cy="386280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TW" dirty="0"/>
                <a:t>.COE</a:t>
              </a:r>
              <a:r>
                <a:rPr lang="zh-TW" altLang="en-US" dirty="0"/>
                <a:t> </a:t>
              </a:r>
              <a:r>
                <a:rPr lang="zh-TW" altLang="en-US" dirty="0" smtClean="0">
                  <a:ea typeface="標楷體" panose="03000509000000000000" pitchFamily="65" charset="-120"/>
                </a:rPr>
                <a:t>生成</a:t>
              </a:r>
              <a:r>
                <a:rPr lang="en-US" altLang="zh-TW" dirty="0" smtClean="0">
                  <a:ea typeface="標楷體" panose="03000509000000000000" pitchFamily="65" charset="-120"/>
                </a:rPr>
                <a:t>BRAM </a:t>
              </a:r>
              <a:r>
                <a:rPr lang="en-US" altLang="zh-TW" dirty="0">
                  <a:ea typeface="標楷體" panose="03000509000000000000" pitchFamily="65" charset="-120"/>
                </a:rPr>
                <a:t>IP</a:t>
              </a:r>
              <a:r>
                <a:rPr lang="zh-TW" altLang="en-US" dirty="0">
                  <a:ea typeface="標楷體" panose="03000509000000000000" pitchFamily="65" charset="-120"/>
                </a:rPr>
                <a:t>核</a:t>
              </a:r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E47C8300-AD69-4444-A5EB-590379672FCB}"/>
                </a:ext>
              </a:extLst>
            </p:cNvPr>
            <p:cNvSpPr/>
            <p:nvPr/>
          </p:nvSpPr>
          <p:spPr>
            <a:xfrm>
              <a:off x="3980926" y="2366216"/>
              <a:ext cx="1860462" cy="708477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zh-TW" altLang="en-US" dirty="0" smtClean="0">
                  <a:ea typeface="標楷體" panose="03000509000000000000" pitchFamily="65" charset="-120"/>
                </a:rPr>
                <a:t>像素計數器同步</a:t>
              </a:r>
              <a:r>
                <a:rPr lang="en-US" altLang="zh-TW" dirty="0">
                  <a:ea typeface="標楷體" panose="03000509000000000000" pitchFamily="65" charset="-120"/>
                </a:rPr>
                <a:t>VGA</a:t>
              </a:r>
              <a:r>
                <a:rPr lang="zh-TW" altLang="en-US" dirty="0">
                  <a:ea typeface="標楷體" panose="03000509000000000000" pitchFamily="65" charset="-120"/>
                </a:rPr>
                <a:t>時脈上數</a:t>
              </a: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556B928B-90F0-4BAB-AB08-6B72BEE40FBE}"/>
                </a:ext>
              </a:extLst>
            </p:cNvPr>
            <p:cNvSpPr/>
            <p:nvPr/>
          </p:nvSpPr>
          <p:spPr>
            <a:xfrm>
              <a:off x="3841201" y="3560935"/>
              <a:ext cx="1989634" cy="708477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zh-TW" altLang="en-US" dirty="0" smtClean="0">
                  <a:ea typeface="標楷體" panose="03000509000000000000" pitchFamily="65" charset="-120"/>
                </a:rPr>
                <a:t>位址計數器控制</a:t>
              </a:r>
              <a:endParaRPr lang="en-US" altLang="zh-TW" dirty="0" smtClean="0">
                <a:ea typeface="標楷體" panose="03000509000000000000" pitchFamily="65" charset="-120"/>
              </a:endParaRPr>
            </a:p>
            <a:p>
              <a:r>
                <a:rPr lang="en-US" altLang="zh-TW" dirty="0" smtClean="0">
                  <a:ea typeface="標楷體" panose="03000509000000000000" pitchFamily="65" charset="-120"/>
                </a:rPr>
                <a:t>BRAM</a:t>
              </a:r>
              <a:r>
                <a:rPr lang="zh-TW" altLang="en-US" dirty="0" smtClean="0">
                  <a:ea typeface="標楷體" panose="03000509000000000000" pitchFamily="65" charset="-120"/>
                </a:rPr>
                <a:t>輸出之</a:t>
              </a:r>
              <a:r>
                <a:rPr lang="zh-TW" altLang="en-US" dirty="0">
                  <a:ea typeface="標楷體" panose="03000509000000000000" pitchFamily="65" charset="-120"/>
                </a:rPr>
                <a:t>位址</a:t>
              </a: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C95C8D7-6D43-43B4-AE16-0C6A933C33D6}"/>
                </a:ext>
              </a:extLst>
            </p:cNvPr>
            <p:cNvSpPr txBox="1"/>
            <p:nvPr/>
          </p:nvSpPr>
          <p:spPr>
            <a:xfrm>
              <a:off x="9687078" y="1648225"/>
              <a:ext cx="13494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TW" sz="160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VGA</a:t>
              </a:r>
              <a:endPara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793F9E0-9E15-42FC-92EE-F2D47D93FD75}"/>
                </a:ext>
              </a:extLst>
            </p:cNvPr>
            <p:cNvSpPr/>
            <p:nvPr/>
          </p:nvSpPr>
          <p:spPr>
            <a:xfrm>
              <a:off x="9249437" y="2036709"/>
              <a:ext cx="2464708" cy="3840308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zh-TW" altLang="en-US" dirty="0"/>
            </a:p>
          </p:txBody>
        </p:sp>
        <p:sp>
          <p:nvSpPr>
            <p:cNvPr id="15" name="箭號: 向下 14">
              <a:extLst>
                <a:ext uri="{FF2B5EF4-FFF2-40B4-BE49-F238E27FC236}">
                  <a16:creationId xmlns:a16="http://schemas.microsoft.com/office/drawing/2014/main" id="{9F248009-1BEF-4325-804D-D7AF5FB0C483}"/>
                </a:ext>
              </a:extLst>
            </p:cNvPr>
            <p:cNvSpPr/>
            <p:nvPr/>
          </p:nvSpPr>
          <p:spPr>
            <a:xfrm>
              <a:off x="1786380" y="3193196"/>
              <a:ext cx="292963" cy="540152"/>
            </a:xfrm>
            <a:prstGeom prst="downArrow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向下 15">
              <a:extLst>
                <a:ext uri="{FF2B5EF4-FFF2-40B4-BE49-F238E27FC236}">
                  <a16:creationId xmlns:a16="http://schemas.microsoft.com/office/drawing/2014/main" id="{9ABC023A-A4F9-47DB-9481-6822B7CBDE01}"/>
                </a:ext>
              </a:extLst>
            </p:cNvPr>
            <p:cNvSpPr/>
            <p:nvPr/>
          </p:nvSpPr>
          <p:spPr>
            <a:xfrm rot="16200000">
              <a:off x="3262527" y="3520688"/>
              <a:ext cx="333744" cy="816903"/>
            </a:xfrm>
            <a:prstGeom prst="downArrow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向下 16">
              <a:extLst>
                <a:ext uri="{FF2B5EF4-FFF2-40B4-BE49-F238E27FC236}">
                  <a16:creationId xmlns:a16="http://schemas.microsoft.com/office/drawing/2014/main" id="{ABDE700D-8183-4279-9481-B497130722CB}"/>
                </a:ext>
              </a:extLst>
            </p:cNvPr>
            <p:cNvSpPr/>
            <p:nvPr/>
          </p:nvSpPr>
          <p:spPr>
            <a:xfrm>
              <a:off x="4722330" y="3087193"/>
              <a:ext cx="337352" cy="450809"/>
            </a:xfrm>
            <a:prstGeom prst="downArrow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箭號: 向下 18">
              <a:extLst>
                <a:ext uri="{FF2B5EF4-FFF2-40B4-BE49-F238E27FC236}">
                  <a16:creationId xmlns:a16="http://schemas.microsoft.com/office/drawing/2014/main" id="{BCA188D4-791C-4BE1-86A5-F9DCA0D77F68}"/>
                </a:ext>
              </a:extLst>
            </p:cNvPr>
            <p:cNvSpPr/>
            <p:nvPr/>
          </p:nvSpPr>
          <p:spPr>
            <a:xfrm rot="16200000">
              <a:off x="9066376" y="1888639"/>
              <a:ext cx="319432" cy="1552300"/>
            </a:xfrm>
            <a:prstGeom prst="downArrow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31857E2A-CE72-4393-A726-7188FA6BAF6B}"/>
                </a:ext>
              </a:extLst>
            </p:cNvPr>
            <p:cNvSpPr/>
            <p:nvPr/>
          </p:nvSpPr>
          <p:spPr>
            <a:xfrm>
              <a:off x="9985429" y="2359775"/>
              <a:ext cx="992723" cy="708477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TW" dirty="0" err="1">
                  <a:ea typeface="標楷體" panose="03000509000000000000" pitchFamily="65" charset="-120"/>
                </a:rPr>
                <a:t>Hsync</a:t>
              </a:r>
              <a:r>
                <a:rPr lang="en-US" altLang="zh-TW" dirty="0">
                  <a:ea typeface="標楷體" panose="03000509000000000000" pitchFamily="65" charset="-120"/>
                </a:rPr>
                <a:t>,</a:t>
              </a:r>
            </a:p>
            <a:p>
              <a:pPr algn="ctr"/>
              <a:r>
                <a:rPr lang="en-US" altLang="zh-TW" dirty="0" err="1">
                  <a:ea typeface="標楷體" panose="03000509000000000000" pitchFamily="65" charset="-120"/>
                </a:rPr>
                <a:t>Vsync</a:t>
              </a:r>
              <a:endParaRPr lang="en-US" altLang="zh-TW" dirty="0">
                <a:ea typeface="標楷體" panose="03000509000000000000" pitchFamily="65" charset="-120"/>
              </a:endParaRPr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6D14840B-B536-4728-9608-04CC50AEEA86}"/>
                </a:ext>
              </a:extLst>
            </p:cNvPr>
            <p:cNvSpPr/>
            <p:nvPr/>
          </p:nvSpPr>
          <p:spPr>
            <a:xfrm>
              <a:off x="9700321" y="4644428"/>
              <a:ext cx="1639956" cy="1021386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TW" dirty="0" err="1">
                  <a:ea typeface="標楷體" panose="03000509000000000000" pitchFamily="65" charset="-120"/>
                </a:rPr>
                <a:t>VGA_Red</a:t>
              </a:r>
              <a:r>
                <a:rPr lang="en-US" altLang="zh-TW" dirty="0">
                  <a:ea typeface="標楷體" panose="03000509000000000000" pitchFamily="65" charset="-120"/>
                </a:rPr>
                <a:t>[4],</a:t>
              </a:r>
            </a:p>
            <a:p>
              <a:pPr algn="ctr"/>
              <a:r>
                <a:rPr lang="en-US" altLang="zh-TW" dirty="0" err="1">
                  <a:ea typeface="標楷體" panose="03000509000000000000" pitchFamily="65" charset="-120"/>
                </a:rPr>
                <a:t>VGA_Grn</a:t>
              </a:r>
              <a:r>
                <a:rPr lang="en-US" altLang="zh-TW" dirty="0">
                  <a:ea typeface="標楷體" panose="03000509000000000000" pitchFamily="65" charset="-120"/>
                </a:rPr>
                <a:t>[4],</a:t>
              </a:r>
            </a:p>
            <a:p>
              <a:pPr algn="ctr"/>
              <a:r>
                <a:rPr lang="en-US" altLang="zh-TW" dirty="0">
                  <a:ea typeface="標楷體" panose="03000509000000000000" pitchFamily="65" charset="-120"/>
                </a:rPr>
                <a:t> </a:t>
              </a:r>
              <a:r>
                <a:rPr lang="en-US" altLang="zh-TW" dirty="0" err="1">
                  <a:ea typeface="標楷體" panose="03000509000000000000" pitchFamily="65" charset="-120"/>
                </a:rPr>
                <a:t>VGA_Blu</a:t>
              </a:r>
              <a:r>
                <a:rPr lang="en-US" altLang="zh-TW" dirty="0">
                  <a:ea typeface="標楷體" panose="03000509000000000000" pitchFamily="65" charset="-120"/>
                </a:rPr>
                <a:t>[4],</a:t>
              </a:r>
            </a:p>
            <a:p>
              <a:endParaRPr lang="zh-TW" altLang="en-US" dirty="0">
                <a:ea typeface="標楷體" panose="03000509000000000000" pitchFamily="65" charset="-12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EAC2321-91CF-4F2A-9B5F-49EE4E4762CF}"/>
                </a:ext>
              </a:extLst>
            </p:cNvPr>
            <p:cNvSpPr txBox="1"/>
            <p:nvPr/>
          </p:nvSpPr>
          <p:spPr>
            <a:xfrm>
              <a:off x="5184686" y="1329662"/>
              <a:ext cx="13494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TW" sz="160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FPGA</a:t>
              </a:r>
              <a:endPara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3D43EE71-EA31-4472-9D0B-FE4821B97E32}"/>
                </a:ext>
              </a:extLst>
            </p:cNvPr>
            <p:cNvSpPr/>
            <p:nvPr/>
          </p:nvSpPr>
          <p:spPr>
            <a:xfrm>
              <a:off x="6225052" y="2163778"/>
              <a:ext cx="2224890" cy="359748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zh-TW" altLang="en-US" dirty="0">
                <a:ea typeface="標楷體" panose="03000509000000000000" pitchFamily="65" charset="-12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8141F0C7-CF3B-45BE-933F-9731D496FBD1}"/>
                </a:ext>
              </a:extLst>
            </p:cNvPr>
            <p:cNvSpPr txBox="1"/>
            <p:nvPr/>
          </p:nvSpPr>
          <p:spPr>
            <a:xfrm>
              <a:off x="6293054" y="1779300"/>
              <a:ext cx="1796059" cy="856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zh-TW" altLang="en-US" sz="160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影像前處理</a:t>
              </a:r>
            </a:p>
          </p:txBody>
        </p:sp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E27C7118-7C43-4ECD-B103-5B2589A91F51}"/>
                </a:ext>
              </a:extLst>
            </p:cNvPr>
            <p:cNvSpPr/>
            <p:nvPr/>
          </p:nvSpPr>
          <p:spPr>
            <a:xfrm>
              <a:off x="6779248" y="3296691"/>
              <a:ext cx="1145745" cy="425452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zh-TW" altLang="en-US" dirty="0">
                  <a:ea typeface="標楷體" panose="03000509000000000000" pitchFamily="65" charset="-120"/>
                </a:rPr>
                <a:t>高斯濾波</a:t>
              </a:r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0FF311E9-CE11-45DD-943B-58C1C420746F}"/>
                </a:ext>
              </a:extLst>
            </p:cNvPr>
            <p:cNvSpPr/>
            <p:nvPr/>
          </p:nvSpPr>
          <p:spPr>
            <a:xfrm>
              <a:off x="6574856" y="4572420"/>
              <a:ext cx="1611067" cy="404289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fontAlgn="base">
                <a:spcBef>
                  <a:spcPts val="300"/>
                </a:spcBef>
              </a:pPr>
              <a:r>
                <a:rPr lang="zh-TW" altLang="en-US" sz="18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非</a:t>
              </a:r>
              <a:r>
                <a:rPr lang="zh-TW" altLang="en-US" sz="18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極大值</a:t>
              </a:r>
              <a:r>
                <a:rPr lang="zh-TW" altLang="en-US" sz="18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抑制</a:t>
              </a:r>
              <a:endPara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DE7FF3C3-083E-4055-B7C7-CA56AAD5E22C}"/>
                </a:ext>
              </a:extLst>
            </p:cNvPr>
            <p:cNvSpPr/>
            <p:nvPr/>
          </p:nvSpPr>
          <p:spPr>
            <a:xfrm>
              <a:off x="6623876" y="5207691"/>
              <a:ext cx="1513029" cy="401605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fontAlgn="base">
                <a:spcBef>
                  <a:spcPts val="300"/>
                </a:spcBef>
              </a:pPr>
              <a:r>
                <a:rPr lang="zh-TW" altLang="en-US" sz="1800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雙閥值檢測</a:t>
              </a:r>
              <a:endPara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9C7C26B2-77D2-4A43-9144-EA912F7A579B}"/>
                </a:ext>
              </a:extLst>
            </p:cNvPr>
            <p:cNvSpPr/>
            <p:nvPr/>
          </p:nvSpPr>
          <p:spPr>
            <a:xfrm>
              <a:off x="6472530" y="2312713"/>
              <a:ext cx="1776768" cy="725773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TW" dirty="0">
                  <a:ea typeface="標楷體" panose="03000509000000000000" pitchFamily="65" charset="-120"/>
                </a:rPr>
                <a:t>FIFO(line buffer)</a:t>
              </a:r>
              <a:endParaRPr lang="zh-TW" altLang="en-US" dirty="0">
                <a:ea typeface="標楷體" panose="03000509000000000000" pitchFamily="65" charset="-120"/>
              </a:endParaRPr>
            </a:p>
            <a:p>
              <a:r>
                <a:rPr lang="zh-TW" altLang="en-US" dirty="0" smtClean="0">
                  <a:ea typeface="標楷體" panose="03000509000000000000" pitchFamily="65" charset="-120"/>
                </a:rPr>
                <a:t>輸入原圖</a:t>
              </a:r>
              <a:endParaRPr lang="zh-TW" altLang="en-US" dirty="0">
                <a:ea typeface="標楷體" panose="03000509000000000000" pitchFamily="65" charset="-120"/>
              </a:endParaRPr>
            </a:p>
          </p:txBody>
        </p:sp>
        <p:sp>
          <p:nvSpPr>
            <p:cNvPr id="35" name="箭號: 向下 34">
              <a:extLst>
                <a:ext uri="{FF2B5EF4-FFF2-40B4-BE49-F238E27FC236}">
                  <a16:creationId xmlns:a16="http://schemas.microsoft.com/office/drawing/2014/main" id="{E4CC613A-A93A-4A51-BE92-7F7B132BD35F}"/>
                </a:ext>
              </a:extLst>
            </p:cNvPr>
            <p:cNvSpPr/>
            <p:nvPr/>
          </p:nvSpPr>
          <p:spPr>
            <a:xfrm rot="16200000">
              <a:off x="8775211" y="4622785"/>
              <a:ext cx="273562" cy="1550174"/>
            </a:xfrm>
            <a:prstGeom prst="downArrow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箭號: 向下 35">
              <a:extLst>
                <a:ext uri="{FF2B5EF4-FFF2-40B4-BE49-F238E27FC236}">
                  <a16:creationId xmlns:a16="http://schemas.microsoft.com/office/drawing/2014/main" id="{DA255AF3-D19E-4888-819F-7C32E29E560F}"/>
                </a:ext>
              </a:extLst>
            </p:cNvPr>
            <p:cNvSpPr/>
            <p:nvPr/>
          </p:nvSpPr>
          <p:spPr>
            <a:xfrm>
              <a:off x="7168821" y="3047480"/>
              <a:ext cx="337352" cy="267317"/>
            </a:xfrm>
            <a:prstGeom prst="downArrow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箭號: 向下 36">
              <a:extLst>
                <a:ext uri="{FF2B5EF4-FFF2-40B4-BE49-F238E27FC236}">
                  <a16:creationId xmlns:a16="http://schemas.microsoft.com/office/drawing/2014/main" id="{2402F01D-A19A-4F3C-9A18-5AD82DBCE918}"/>
                </a:ext>
              </a:extLst>
            </p:cNvPr>
            <p:cNvSpPr/>
            <p:nvPr/>
          </p:nvSpPr>
          <p:spPr>
            <a:xfrm>
              <a:off x="7204631" y="4271255"/>
              <a:ext cx="337352" cy="322195"/>
            </a:xfrm>
            <a:prstGeom prst="downArrow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箭號: 向下 37">
              <a:extLst>
                <a:ext uri="{FF2B5EF4-FFF2-40B4-BE49-F238E27FC236}">
                  <a16:creationId xmlns:a16="http://schemas.microsoft.com/office/drawing/2014/main" id="{9D950DCA-0BC8-4F88-BD3E-C30BA4580F8E}"/>
                </a:ext>
              </a:extLst>
            </p:cNvPr>
            <p:cNvSpPr/>
            <p:nvPr/>
          </p:nvSpPr>
          <p:spPr>
            <a:xfrm>
              <a:off x="7204631" y="4986321"/>
              <a:ext cx="337352" cy="242683"/>
            </a:xfrm>
            <a:prstGeom prst="downArrow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箭號: 向下 18">
              <a:extLst>
                <a:ext uri="{FF2B5EF4-FFF2-40B4-BE49-F238E27FC236}">
                  <a16:creationId xmlns:a16="http://schemas.microsoft.com/office/drawing/2014/main" id="{BCA188D4-791C-4BE1-86A5-F9DCA0D77F68}"/>
                </a:ext>
              </a:extLst>
            </p:cNvPr>
            <p:cNvSpPr/>
            <p:nvPr/>
          </p:nvSpPr>
          <p:spPr>
            <a:xfrm rot="16200000">
              <a:off x="5868227" y="2493384"/>
              <a:ext cx="319432" cy="394218"/>
            </a:xfrm>
            <a:prstGeom prst="downArrow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右彎箭號 21"/>
            <p:cNvSpPr/>
            <p:nvPr/>
          </p:nvSpPr>
          <p:spPr>
            <a:xfrm rot="5400000" flipH="1">
              <a:off x="5849913" y="3022845"/>
              <a:ext cx="904699" cy="953970"/>
            </a:xfrm>
            <a:prstGeom prst="bentArrow">
              <a:avLst>
                <a:gd name="adj1" fmla="val 25000"/>
                <a:gd name="adj2" fmla="val 25000"/>
                <a:gd name="adj3" fmla="val 26424"/>
                <a:gd name="adj4" fmla="val 40903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: 圓角 31">
              <a:extLst>
                <a:ext uri="{FF2B5EF4-FFF2-40B4-BE49-F238E27FC236}">
                  <a16:creationId xmlns:a16="http://schemas.microsoft.com/office/drawing/2014/main" id="{E27C7118-7C43-4ECD-B103-5B2589A91F51}"/>
                </a:ext>
              </a:extLst>
            </p:cNvPr>
            <p:cNvSpPr/>
            <p:nvPr/>
          </p:nvSpPr>
          <p:spPr>
            <a:xfrm>
              <a:off x="6959866" y="3966217"/>
              <a:ext cx="755262" cy="362350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Sobel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3" name="箭號: 向下 36">
              <a:extLst>
                <a:ext uri="{FF2B5EF4-FFF2-40B4-BE49-F238E27FC236}">
                  <a16:creationId xmlns:a16="http://schemas.microsoft.com/office/drawing/2014/main" id="{2402F01D-A19A-4F3C-9A18-5AD82DBCE918}"/>
                </a:ext>
              </a:extLst>
            </p:cNvPr>
            <p:cNvSpPr/>
            <p:nvPr/>
          </p:nvSpPr>
          <p:spPr>
            <a:xfrm>
              <a:off x="7191083" y="3717131"/>
              <a:ext cx="337352" cy="302573"/>
            </a:xfrm>
            <a:prstGeom prst="downArrow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0652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sz="4400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影像前處理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/>
              <a:t>(2023/6/2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22F95E-07EC-43F4-954F-A3028FF13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52" y="998999"/>
            <a:ext cx="5419478" cy="597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859521" y="1361158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硬體流程圖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1011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–</a:t>
            </a:r>
            <a:r>
              <a:rPr lang="zh-TW" altLang="en-US" sz="4000" dirty="0"/>
              <a:t> 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方塊圖</a:t>
            </a:r>
            <a:r>
              <a:rPr lang="en-US" altLang="zh-TW" sz="4000" dirty="0"/>
              <a:t>(2023/5/31</a:t>
            </a:r>
            <a:r>
              <a:rPr lang="zh-TW" altLang="en-US" sz="4000" dirty="0"/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666394-AEC8-471C-8F95-8308C72E30DF}"/>
              </a:ext>
            </a:extLst>
          </p:cNvPr>
          <p:cNvSpPr txBox="1"/>
          <p:nvPr/>
        </p:nvSpPr>
        <p:spPr>
          <a:xfrm>
            <a:off x="1624615" y="1379160"/>
            <a:ext cx="3808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RTL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除頻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sync_pulse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sync_to_count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Bram_gary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(.COE)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VGA_out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E1B584-442C-4682-8203-BB033110C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72653" y="1849651"/>
            <a:ext cx="162090" cy="46858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414C650-64EC-4B6F-8D8A-23165979C40A}"/>
              </a:ext>
            </a:extLst>
          </p:cNvPr>
          <p:cNvSpPr txBox="1"/>
          <p:nvPr/>
        </p:nvSpPr>
        <p:spPr>
          <a:xfrm>
            <a:off x="3528875" y="1642385"/>
            <a:ext cx="60945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GaussianFilter_warpper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CacheSystem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line buffer x3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GaussianFilter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NMS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HysteresisThresholding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155244-B0C9-4780-86AC-CC47A062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24" y="3212045"/>
            <a:ext cx="11716352" cy="21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6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–</a:t>
            </a:r>
            <a:r>
              <a:rPr lang="zh-TW" altLang="en-US" sz="4000" dirty="0"/>
              <a:t> 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方塊圖</a:t>
            </a:r>
            <a:r>
              <a:rPr lang="en-US" altLang="zh-TW" sz="4000" dirty="0"/>
              <a:t>(2023/6/3</a:t>
            </a:r>
            <a:r>
              <a:rPr lang="zh-TW" altLang="en-US" sz="4000" dirty="0"/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666394-AEC8-471C-8F95-8308C72E30DF}"/>
              </a:ext>
            </a:extLst>
          </p:cNvPr>
          <p:cNvSpPr txBox="1"/>
          <p:nvPr/>
        </p:nvSpPr>
        <p:spPr>
          <a:xfrm>
            <a:off x="1624615" y="1163811"/>
            <a:ext cx="3808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RTL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除頻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Bram (.COE)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address_controller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E1B584-442C-4682-8203-BB033110C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72653" y="1849651"/>
            <a:ext cx="162090" cy="46858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414C650-64EC-4B6F-8D8A-23165979C40A}"/>
              </a:ext>
            </a:extLst>
          </p:cNvPr>
          <p:cNvSpPr txBox="1"/>
          <p:nvPr/>
        </p:nvSpPr>
        <p:spPr>
          <a:xfrm>
            <a:off x="3588142" y="1139355"/>
            <a:ext cx="60945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Preprocess_module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IP_enable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Bilatera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filter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Gaussian </a:t>
            </a:r>
            <a:r>
              <a:rPr lang="en-US" altLang="zh-TW" sz="16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filter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Canny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Sobel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NMS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HysteresisThresholding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1A32178-239E-4661-9998-EADBCC827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03" y="3162110"/>
            <a:ext cx="11557594" cy="369589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376C5D-418B-4B0D-9E29-F562B3639735}"/>
              </a:ext>
            </a:extLst>
          </p:cNvPr>
          <p:cNvSpPr txBox="1"/>
          <p:nvPr/>
        </p:nvSpPr>
        <p:spPr>
          <a:xfrm>
            <a:off x="6758867" y="1139355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RGB (switchx4)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VGA_sync_porch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043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NAS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sz="4400" dirty="0"/>
              <a:t>2023/6/1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596EB5-194B-41DD-9405-83C981B5180E}"/>
              </a:ext>
            </a:extLst>
          </p:cNvPr>
          <p:cNvSpPr/>
          <p:nvPr/>
        </p:nvSpPr>
        <p:spPr>
          <a:xfrm>
            <a:off x="92279" y="1235933"/>
            <a:ext cx="31207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本週更新：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N02-Architecture</a:t>
            </a: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N06-Demo&amp;ppt</a:t>
            </a:r>
          </a:p>
          <a:p>
            <a:pPr marL="285750" lvl="1" indent="-285750"/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54243F-EC66-47D1-A6EA-C528E3563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61" y="1321693"/>
            <a:ext cx="7804078" cy="490707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C382610-EE97-421B-BB15-05C940BF4AD3}"/>
              </a:ext>
            </a:extLst>
          </p:cNvPr>
          <p:cNvSpPr/>
          <p:nvPr/>
        </p:nvSpPr>
        <p:spPr>
          <a:xfrm>
            <a:off x="4747582" y="1669363"/>
            <a:ext cx="1134166" cy="22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5627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4A1B0F57-0982-4059-B5C8-3E99E47EBA65}"/>
              </a:ext>
            </a:extLst>
          </p:cNvPr>
          <p:cNvSpPr txBox="1">
            <a:spLocks/>
          </p:cNvSpPr>
          <p:nvPr/>
        </p:nvSpPr>
        <p:spPr>
          <a:xfrm>
            <a:off x="3081131" y="1728030"/>
            <a:ext cx="9222528" cy="4342569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en-US" altLang="zh-TW" sz="1800" b="1" smtClean="0">
                <a:solidFill>
                  <a:schemeClr val="accent6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2023</a:t>
            </a:r>
            <a:r>
              <a:rPr lang="en-US" altLang="zh-TW" sz="1800" b="1" smtClean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</a:rPr>
              <a:t>/6/1~6/7</a:t>
            </a:r>
            <a:r>
              <a:rPr lang="en-US" altLang="zh-TW" sz="1800" b="1" smtClean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1800" dirty="0"/>
          </a:p>
          <a:p>
            <a:pPr marL="285750" lvl="1" indent="-285750"/>
            <a:r>
              <a:rPr lang="zh-TW" altLang="en-US" sz="1800" dirty="0"/>
              <a:t>單元測試</a:t>
            </a:r>
            <a:r>
              <a:rPr lang="en-US" altLang="zh-TW" sz="1800" dirty="0"/>
              <a:t>: Cache system</a:t>
            </a:r>
          </a:p>
          <a:p>
            <a:pPr marL="742950" lvl="2" indent="-285750"/>
            <a:r>
              <a:rPr lang="en-US" altLang="zh-TW" sz="1800" dirty="0"/>
              <a:t>line buffer</a:t>
            </a:r>
          </a:p>
          <a:p>
            <a:pPr marL="285750" lvl="1" indent="-285750"/>
            <a:r>
              <a:rPr lang="en-US" altLang="zh-TW" sz="1800" dirty="0" err="1"/>
              <a:t>GaussianFilter</a:t>
            </a:r>
            <a:r>
              <a:rPr lang="zh-TW" altLang="en-US" sz="1800" dirty="0"/>
              <a:t> </a:t>
            </a:r>
            <a:r>
              <a:rPr lang="zh-TW" altLang="en-US" sz="1800" dirty="0">
                <a:latin typeface="標楷體" panose="03000509000000000000" pitchFamily="65" charset="-120"/>
              </a:rPr>
              <a:t>波形模擬</a:t>
            </a:r>
            <a:endParaRPr lang="en-US" altLang="zh-TW" sz="1800" dirty="0">
              <a:latin typeface="標楷體" panose="03000509000000000000" pitchFamily="65" charset="-120"/>
            </a:endParaRPr>
          </a:p>
          <a:p>
            <a:pPr marL="742950" lvl="2" indent="-285750"/>
            <a:r>
              <a:rPr lang="en-US" altLang="zh-TW" sz="1800" dirty="0"/>
              <a:t>Cache system</a:t>
            </a:r>
          </a:p>
          <a:p>
            <a:pPr marL="285750" lvl="1" indent="-285750"/>
            <a:r>
              <a:rPr lang="en-US" altLang="zh-TW" sz="1800" dirty="0" err="1">
                <a:ea typeface="Tahoma" panose="020B0604030504040204" pitchFamily="34" charset="0"/>
              </a:rPr>
              <a:t>NonMaxSuppression</a:t>
            </a:r>
            <a:r>
              <a:rPr lang="zh-TW" altLang="en-US" sz="1800" dirty="0">
                <a:ea typeface="Tahoma" panose="020B0604030504040204" pitchFamily="34" charset="0"/>
              </a:rPr>
              <a:t> </a:t>
            </a:r>
            <a:r>
              <a:rPr lang="zh-TW" altLang="en-US" sz="1800" dirty="0">
                <a:latin typeface="標楷體" panose="03000509000000000000" pitchFamily="65" charset="-120"/>
              </a:rPr>
              <a:t>波形</a:t>
            </a:r>
            <a:r>
              <a:rPr lang="zh-TW" altLang="en-US" sz="1800" dirty="0" smtClean="0">
                <a:latin typeface="標楷體" panose="03000509000000000000" pitchFamily="65" charset="-120"/>
              </a:rPr>
              <a:t>模擬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285750" lvl="1" indent="-285750"/>
            <a:r>
              <a:rPr lang="en-US" altLang="zh-TW" sz="1800" dirty="0" err="1">
                <a:cs typeface="Times New Roman" panose="02020603050405020304" pitchFamily="18" charset="0"/>
              </a:rPr>
              <a:t>HysteresisThresholding</a:t>
            </a:r>
            <a:r>
              <a:rPr lang="zh-TW" altLang="en-US" sz="1800" dirty="0">
                <a:cs typeface="Times New Roman" panose="02020603050405020304" pitchFamily="18" charset="0"/>
              </a:rPr>
              <a:t> </a:t>
            </a:r>
            <a:r>
              <a:rPr lang="zh-TW" altLang="en-US" sz="1800" dirty="0">
                <a:latin typeface="標楷體" panose="03000509000000000000" pitchFamily="65" charset="-120"/>
              </a:rPr>
              <a:t>波形模擬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285750" lvl="1" indent="-285750"/>
            <a:endParaRPr lang="en-US" altLang="zh-TW" sz="1800" dirty="0">
              <a:cs typeface="Times New Roman" panose="02020603050405020304" pitchFamily="18" charset="0"/>
            </a:endParaRPr>
          </a:p>
          <a:p>
            <a:pPr marL="285750" lvl="1" indent="-285750"/>
            <a:r>
              <a:rPr lang="en-US" altLang="zh-TW" sz="1800" dirty="0" err="1">
                <a:cs typeface="Times New Roman" panose="02020603050405020304" pitchFamily="18" charset="0"/>
              </a:rPr>
              <a:t>Canny_warpper</a:t>
            </a:r>
            <a:r>
              <a:rPr lang="en-US" altLang="zh-TW" sz="1800" dirty="0">
                <a:cs typeface="Times New Roman" panose="02020603050405020304" pitchFamily="18" charset="0"/>
              </a:rPr>
              <a:t> </a:t>
            </a:r>
            <a:r>
              <a:rPr lang="zh-TW" altLang="en-US" sz="1800" dirty="0">
                <a:latin typeface="標楷體" panose="03000509000000000000" pitchFamily="65" charset="-120"/>
              </a:rPr>
              <a:t>波形模擬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742950" lvl="2" indent="-285750"/>
            <a:r>
              <a:rPr lang="en-US" altLang="zh-TW" sz="1800" dirty="0" err="1">
                <a:cs typeface="Times New Roman" panose="02020603050405020304" pitchFamily="18" charset="0"/>
              </a:rPr>
              <a:t>Canny_warpper</a:t>
            </a:r>
            <a:r>
              <a:rPr lang="en-US" altLang="zh-TW" sz="1800" dirty="0">
                <a:cs typeface="Times New Roman" panose="02020603050405020304" pitchFamily="18" charset="0"/>
              </a:rPr>
              <a:t> + </a:t>
            </a:r>
            <a:r>
              <a:rPr lang="en-US" altLang="zh-TW" sz="1800" dirty="0" err="1">
                <a:cs typeface="Times New Roman" panose="02020603050405020304" pitchFamily="18" charset="0"/>
              </a:rPr>
              <a:t>VGA_out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285750" lvl="1" indent="-285750"/>
            <a:r>
              <a:rPr lang="en-US" altLang="zh-TW" sz="1800" dirty="0"/>
              <a:t>Gaussian + </a:t>
            </a:r>
            <a:r>
              <a:rPr lang="en-US" altLang="zh-TW" sz="1800" dirty="0" smtClean="0"/>
              <a:t>Canny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+</a:t>
            </a:r>
            <a:r>
              <a:rPr lang="en-US" altLang="zh-TW" sz="1800" dirty="0" err="1" smtClean="0"/>
              <a:t>VGA_out</a:t>
            </a:r>
            <a:r>
              <a:rPr lang="en-US" altLang="zh-TW" sz="1800" dirty="0" smtClean="0"/>
              <a:t> </a:t>
            </a:r>
            <a:r>
              <a:rPr lang="zh-TW" altLang="en-US" sz="1800" dirty="0">
                <a:latin typeface="標楷體" panose="03000509000000000000" pitchFamily="65" charset="-120"/>
              </a:rPr>
              <a:t>燒錄驗證功能</a:t>
            </a:r>
            <a:endParaRPr lang="en-US" altLang="zh-TW" sz="1800" dirty="0"/>
          </a:p>
          <a:p>
            <a:pPr marL="285750" lvl="1" indent="-285750"/>
            <a:endParaRPr lang="en-US" altLang="zh-TW" sz="1800" dirty="0"/>
          </a:p>
          <a:p>
            <a:pPr marL="285750" lvl="1" indent="-285750"/>
            <a:endParaRPr lang="en-US" altLang="zh-TW" sz="1800" dirty="0"/>
          </a:p>
        </p:txBody>
      </p:sp>
      <p:sp>
        <p:nvSpPr>
          <p:cNvPr id="8" name="標題 2">
            <a:extLst>
              <a:ext uri="{FF2B5EF4-FFF2-40B4-BE49-F238E27FC236}">
                <a16:creationId xmlns:a16="http://schemas.microsoft.com/office/drawing/2014/main" id="{69E0405C-A713-4890-AE44-DF0783C1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週進度項目 </a:t>
            </a:r>
            <a:r>
              <a:rPr lang="en-US" altLang="zh-TW" sz="3200" dirty="0"/>
              <a:t>(2023/5/31)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68206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zh-TW" altLang="en-US" sz="3200" dirty="0">
                <a:latin typeface="標楷體" panose="03000509000000000000" pitchFamily="65" charset="-120"/>
              </a:rPr>
              <a:t>單元測試</a:t>
            </a:r>
            <a:r>
              <a:rPr lang="en-US" altLang="zh-TW" sz="3200" dirty="0">
                <a:latin typeface="標楷體" panose="03000509000000000000" pitchFamily="65" charset="-120"/>
              </a:rPr>
              <a:t>:</a:t>
            </a:r>
            <a:r>
              <a:rPr lang="en-US" altLang="zh-TW" sz="3200" dirty="0"/>
              <a:t> Cache system</a:t>
            </a:r>
            <a:r>
              <a:rPr lang="zh-TW" altLang="en-US" sz="3200" dirty="0">
                <a:latin typeface="標楷體" panose="03000509000000000000" pitchFamily="65" charset="-120"/>
              </a:rPr>
              <a:t>波形模擬</a:t>
            </a:r>
            <a:r>
              <a:rPr lang="en-US" altLang="zh-TW" sz="3200" dirty="0"/>
              <a:t>(1/2)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2013569" y="1289462"/>
            <a:ext cx="5373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波行模擬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sz="1800" dirty="0">
                <a:latin typeface="Times New Roman" panose="02020603050405020304" pitchFamily="18" charset="0"/>
              </a:rPr>
              <a:t>640x480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(8bits)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起點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0, 0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5271998" y="5450018"/>
            <a:ext cx="1648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圖形起點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BA0883-DD0C-4637-B835-49F728E77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562" y="2814650"/>
            <a:ext cx="7302875" cy="24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78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zh-TW" altLang="en-US" sz="3200" dirty="0">
                <a:latin typeface="標楷體" panose="03000509000000000000" pitchFamily="65" charset="-120"/>
              </a:rPr>
              <a:t>單元測試</a:t>
            </a:r>
            <a:r>
              <a:rPr lang="en-US" altLang="zh-TW" sz="3200" dirty="0">
                <a:latin typeface="標楷體" panose="03000509000000000000" pitchFamily="65" charset="-120"/>
              </a:rPr>
              <a:t>:</a:t>
            </a:r>
            <a:r>
              <a:rPr lang="en-US" altLang="zh-TW" sz="3200" dirty="0"/>
              <a:t> Cache system</a:t>
            </a:r>
            <a:r>
              <a:rPr lang="zh-TW" altLang="en-US" sz="3200" dirty="0">
                <a:latin typeface="標楷體" panose="03000509000000000000" pitchFamily="65" charset="-120"/>
              </a:rPr>
              <a:t>波形模擬</a:t>
            </a:r>
            <a:r>
              <a:rPr lang="en-US" altLang="zh-TW" sz="3200" dirty="0"/>
              <a:t>(2/2)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2013569" y="1289462"/>
            <a:ext cx="5373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波行模擬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sz="1800" dirty="0">
                <a:latin typeface="Times New Roman" panose="02020603050405020304" pitchFamily="18" charset="0"/>
              </a:rPr>
              <a:t>640x480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(8bits)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起點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200,200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5271999" y="6232549"/>
            <a:ext cx="1933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1-2.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圖形起點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7FF50E-0141-4B4A-9846-E7F4B5264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144" y="2212792"/>
            <a:ext cx="8985712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51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Gaussian filter</a:t>
            </a:r>
            <a:r>
              <a:rPr lang="zh-TW" altLang="en-US" sz="3200" dirty="0">
                <a:latin typeface="標楷體" panose="03000509000000000000" pitchFamily="65" charset="-120"/>
              </a:rPr>
              <a:t>波形模擬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1463153" y="1298340"/>
            <a:ext cx="5373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波行模擬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dirty="0">
                <a:latin typeface="Times New Roman" panose="02020603050405020304" pitchFamily="18" charset="0"/>
              </a:rPr>
              <a:t>640x480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(8bits)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起點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200,200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8565277" y="5887492"/>
            <a:ext cx="2573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下一個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畫面的起點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D48C4FF-F655-4380-8D75-6BAF7745C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189" y="2062355"/>
            <a:ext cx="7130432" cy="375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70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2">
            <a:extLst>
              <a:ext uri="{FF2B5EF4-FFF2-40B4-BE49-F238E27FC236}">
                <a16:creationId xmlns:a16="http://schemas.microsoft.com/office/drawing/2014/main" id="{D83F534B-C865-43D4-8E4B-B5AF82C9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>
                <a:latin typeface="標楷體" panose="03000509000000000000" pitchFamily="65" charset="-120"/>
              </a:rPr>
              <a:t>以圖形輸入波形模擬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043862E-4499-44A8-B0D0-FD672965D609}"/>
              </a:ext>
            </a:extLst>
          </p:cNvPr>
          <p:cNvSpPr txBox="1"/>
          <p:nvPr/>
        </p:nvSpPr>
        <p:spPr>
          <a:xfrm>
            <a:off x="1463152" y="1314990"/>
            <a:ext cx="90890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將圖型波形以 </a:t>
            </a:r>
            <a:r>
              <a:rPr lang="en-US" altLang="zh-TW" dirty="0">
                <a:latin typeface="Times New Roman" panose="02020603050405020304" pitchFamily="18" charset="0"/>
                <a:ea typeface="Tahoma" panose="020B0604030504040204" pitchFamily="34" charset="0"/>
              </a:rPr>
              <a:t>use </a:t>
            </a:r>
            <a:r>
              <a:rPr lang="en-US" altLang="zh-TW" dirty="0" err="1">
                <a:latin typeface="Times New Roman" panose="02020603050405020304" pitchFamily="18" charset="0"/>
                <a:ea typeface="Tahoma" panose="020B0604030504040204" pitchFamily="34" charset="0"/>
              </a:rPr>
              <a:t>STD.textio.ALL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程式庫裡的函式，打印波形訊號至指定文件檔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(txt)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撰寫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檔將圖片滾動打印成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txt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整數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Vivado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以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readline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read()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讓數值隨著週期時脈輸入訊號</a:t>
            </a:r>
            <a:endParaRPr lang="en-US" altLang="zh-TW" dirty="0">
              <a:latin typeface="Times New Roman" panose="02020603050405020304" pitchFamily="18" charset="0"/>
              <a:ea typeface="Tahoma" panose="020B0604030504040204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0182AC1-B46C-421E-81A3-6B6D782C9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99" y="2587837"/>
            <a:ext cx="7950609" cy="383559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660B24A-3CFC-4556-8D2D-0195419FE8DC}"/>
              </a:ext>
            </a:extLst>
          </p:cNvPr>
          <p:cNvSpPr txBox="1"/>
          <p:nvPr/>
        </p:nvSpPr>
        <p:spPr>
          <a:xfrm>
            <a:off x="1582789" y="5757312"/>
            <a:ext cx="23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VGA_TB.vhd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6003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2">
            <a:extLst>
              <a:ext uri="{FF2B5EF4-FFF2-40B4-BE49-F238E27FC236}">
                <a16:creationId xmlns:a16="http://schemas.microsoft.com/office/drawing/2014/main" id="{D83F534B-C865-43D4-8E4B-B5AF82C9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>
                <a:latin typeface="標楷體" panose="03000509000000000000" pitchFamily="65" charset="-120"/>
              </a:rPr>
              <a:t>波形模擬以圖形輸出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043862E-4499-44A8-B0D0-FD672965D609}"/>
              </a:ext>
            </a:extLst>
          </p:cNvPr>
          <p:cNvSpPr txBox="1"/>
          <p:nvPr/>
        </p:nvSpPr>
        <p:spPr>
          <a:xfrm>
            <a:off x="1463152" y="1298340"/>
            <a:ext cx="86573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將圖型波形以 </a:t>
            </a:r>
            <a:r>
              <a:rPr lang="en-US" altLang="zh-TW" dirty="0">
                <a:latin typeface="Times New Roman" panose="02020603050405020304" pitchFamily="18" charset="0"/>
                <a:ea typeface="Tahoma" panose="020B0604030504040204" pitchFamily="34" charset="0"/>
              </a:rPr>
              <a:t>use </a:t>
            </a:r>
            <a:r>
              <a:rPr lang="en-US" altLang="zh-TW" dirty="0" err="1">
                <a:latin typeface="Times New Roman" panose="02020603050405020304" pitchFamily="18" charset="0"/>
                <a:ea typeface="Tahoma" panose="020B0604030504040204" pitchFamily="34" charset="0"/>
              </a:rPr>
              <a:t>STD.textio.ALL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程式庫裡的函式，打印波形訊號至指定文件檔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txt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撰寫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檔將波形訊號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txt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重組成圖片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png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Tahoma" panose="020B060403050404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E5C5B37-5C9A-495A-BA5C-4946963A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007" y="2219617"/>
            <a:ext cx="8273241" cy="458114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65A5E92-659A-436D-A26E-02FCA809CF84}"/>
              </a:ext>
            </a:extLst>
          </p:cNvPr>
          <p:cNvSpPr txBox="1"/>
          <p:nvPr/>
        </p:nvSpPr>
        <p:spPr>
          <a:xfrm>
            <a:off x="1180034" y="5791239"/>
            <a:ext cx="23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VGA_TB.vhd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2708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2">
            <a:extLst>
              <a:ext uri="{FF2B5EF4-FFF2-40B4-BE49-F238E27FC236}">
                <a16:creationId xmlns:a16="http://schemas.microsoft.com/office/drawing/2014/main" id="{D83F534B-C865-43D4-8E4B-B5AF82C9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Sobel</a:t>
            </a:r>
            <a:r>
              <a:rPr lang="zh-TW" altLang="en-US" sz="3200" dirty="0">
                <a:latin typeface="標楷體" panose="03000509000000000000" pitchFamily="65" charset="-120"/>
              </a:rPr>
              <a:t>波形模擬轉圖片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043862E-4499-44A8-B0D0-FD672965D609}"/>
              </a:ext>
            </a:extLst>
          </p:cNvPr>
          <p:cNvSpPr txBox="1"/>
          <p:nvPr/>
        </p:nvSpPr>
        <p:spPr>
          <a:xfrm>
            <a:off x="1622950" y="1413749"/>
            <a:ext cx="6872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波形模擬結果轉圖片輸出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單元測試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F8EA872-0B7C-4CA9-80C1-192F86A09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76" y="1305108"/>
            <a:ext cx="6172517" cy="488975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8BED391-0C65-4522-8C3A-B907468F915C}"/>
              </a:ext>
            </a:extLst>
          </p:cNvPr>
          <p:cNvSpPr txBox="1"/>
          <p:nvPr/>
        </p:nvSpPr>
        <p:spPr>
          <a:xfrm>
            <a:off x="2616513" y="5760259"/>
            <a:ext cx="3479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en-US" altLang="zh-TW" sz="1800" dirty="0"/>
              <a:t> Sobel.png</a:t>
            </a:r>
          </a:p>
        </p:txBody>
      </p:sp>
    </p:spTree>
    <p:extLst>
      <p:ext uri="{BB962C8B-B14F-4D97-AF65-F5344CB8AC3E}">
        <p14:creationId xmlns:p14="http://schemas.microsoft.com/office/powerpoint/2010/main" val="2515802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NMS, </a:t>
            </a:r>
            <a:r>
              <a:rPr lang="en-US" altLang="zh-TW" sz="3200" dirty="0" err="1"/>
              <a:t>HysteresisThresholding</a:t>
            </a:r>
            <a:r>
              <a:rPr lang="en-US" altLang="zh-TW" sz="3200" dirty="0"/>
              <a:t> </a:t>
            </a:r>
            <a:r>
              <a:rPr lang="zh-TW" altLang="en-US" sz="3200" dirty="0"/>
              <a:t>波形模擬</a:t>
            </a:r>
            <a:r>
              <a:rPr lang="zh-TW" altLang="en-US" sz="3200" dirty="0">
                <a:latin typeface="標楷體" panose="03000509000000000000" pitchFamily="65" charset="-120"/>
              </a:rPr>
              <a:t>轉圖片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2077310" y="1223415"/>
            <a:ext cx="5373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波形模擬結果轉圖片輸出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800" dirty="0"/>
              <a:t>NMS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800" dirty="0" err="1"/>
              <a:t>HysteresisThresholding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4CD2C8-46A2-450C-9CA0-485274647932}"/>
              </a:ext>
            </a:extLst>
          </p:cNvPr>
          <p:cNvSpPr txBox="1"/>
          <p:nvPr/>
        </p:nvSpPr>
        <p:spPr>
          <a:xfrm>
            <a:off x="241112" y="5818011"/>
            <a:ext cx="3479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圖左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en-US" altLang="zh-TW" sz="1800" dirty="0"/>
              <a:t> </a:t>
            </a:r>
            <a:r>
              <a:rPr lang="en-US" altLang="zh-TW" sz="1800" dirty="0" smtClean="0"/>
              <a:t>NMS </a:t>
            </a:r>
            <a:endParaRPr lang="en-US" altLang="zh-TW" sz="1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7DD15F-DC4B-431D-8190-AFA2259F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459" y="2146745"/>
            <a:ext cx="7587481" cy="399487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59DB8BB-813F-43D9-B2A5-E9E7389D356F}"/>
              </a:ext>
            </a:extLst>
          </p:cNvPr>
          <p:cNvSpPr txBox="1"/>
          <p:nvPr/>
        </p:nvSpPr>
        <p:spPr>
          <a:xfrm>
            <a:off x="9226296" y="5795277"/>
            <a:ext cx="3125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ea typeface="標楷體" panose="03000509000000000000" pitchFamily="65" charset="-120"/>
              </a:rPr>
              <a:t>圖右</a:t>
            </a:r>
            <a:r>
              <a:rPr lang="en-US" altLang="zh-TW" sz="1800" dirty="0">
                <a:ea typeface="標楷體" panose="03000509000000000000" pitchFamily="65" charset="-120"/>
              </a:rPr>
              <a:t>.</a:t>
            </a:r>
            <a:r>
              <a:rPr lang="en-US" altLang="zh-TW" sz="1800" dirty="0"/>
              <a:t>  </a:t>
            </a:r>
            <a:r>
              <a:rPr lang="en-US" altLang="zh-TW" sz="1800" dirty="0" err="1"/>
              <a:t>HysteresisThresholding</a:t>
            </a:r>
            <a:r>
              <a:rPr lang="en-US" altLang="zh-TW" sz="1800" dirty="0"/>
              <a:t>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2001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Gaussian filter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1844893" y="1331747"/>
            <a:ext cx="5373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 err="1"/>
              <a:t>BRAM_Gaussian</a:t>
            </a:r>
            <a:r>
              <a:rPr lang="en-US" altLang="zh-TW" sz="1800" dirty="0"/>
              <a:t> filter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640x480 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8bits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1236016" y="5732349"/>
            <a:ext cx="23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左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原圖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5" r="10246"/>
          <a:stretch/>
        </p:blipFill>
        <p:spPr>
          <a:xfrm>
            <a:off x="2498000" y="2063519"/>
            <a:ext cx="3705885" cy="408739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3" r="16370"/>
          <a:stretch/>
        </p:blipFill>
        <p:spPr>
          <a:xfrm>
            <a:off x="6212938" y="1990831"/>
            <a:ext cx="3535916" cy="425827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9852908" y="5732349"/>
            <a:ext cx="23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圖右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高斯濾波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611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>
                <a:ea typeface="Tahoma" panose="020B0604030504040204" pitchFamily="34" charset="0"/>
              </a:rPr>
              <a:t>Sobel(gradient)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2022446" y="1365672"/>
            <a:ext cx="5373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BRAM_Sobel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640x480 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8bits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800" dirty="0" err="1"/>
              <a:t>BRAM_Gaussian</a:t>
            </a:r>
            <a:r>
              <a:rPr lang="en-US" altLang="zh-TW" sz="1800" dirty="0"/>
              <a:t> filter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4CD2C8-46A2-450C-9CA0-485274647932}"/>
              </a:ext>
            </a:extLst>
          </p:cNvPr>
          <p:cNvSpPr txBox="1"/>
          <p:nvPr/>
        </p:nvSpPr>
        <p:spPr>
          <a:xfrm>
            <a:off x="2950761" y="5617537"/>
            <a:ext cx="2922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. Sobel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梯度值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單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幀全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8" r="20993"/>
          <a:stretch/>
        </p:blipFill>
        <p:spPr>
          <a:xfrm>
            <a:off x="5767056" y="1447847"/>
            <a:ext cx="3594227" cy="453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28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NAS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sz="4400" dirty="0"/>
              <a:t>2023/6/1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596EB5-194B-41DD-9405-83C981B5180E}"/>
              </a:ext>
            </a:extLst>
          </p:cNvPr>
          <p:cNvSpPr/>
          <p:nvPr/>
        </p:nvSpPr>
        <p:spPr>
          <a:xfrm>
            <a:off x="92279" y="1235933"/>
            <a:ext cx="31207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本週更新：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N02-Architecture</a:t>
            </a: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N06-Demo&amp;ppt</a:t>
            </a:r>
          </a:p>
          <a:p>
            <a:pPr marL="285750" lvl="1" indent="-285750"/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1C6442-BFD2-43E2-832F-6592A009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577" y="1235933"/>
            <a:ext cx="7756845" cy="484934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943243E-91E0-4755-A5F2-8D9062E6FE20}"/>
              </a:ext>
            </a:extLst>
          </p:cNvPr>
          <p:cNvSpPr/>
          <p:nvPr/>
        </p:nvSpPr>
        <p:spPr>
          <a:xfrm>
            <a:off x="4771198" y="1509565"/>
            <a:ext cx="1134166" cy="22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64532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>
                <a:ea typeface="Tahoma" panose="020B0604030504040204" pitchFamily="34" charset="0"/>
              </a:rPr>
              <a:t>Sobel(angle)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2022446" y="1365672"/>
            <a:ext cx="5373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BRAM_Sobel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640x480 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8bits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800" dirty="0" smtClean="0"/>
              <a:t>BRAM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+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Gaussian </a:t>
            </a:r>
            <a:r>
              <a:rPr lang="en-US" altLang="zh-TW" sz="1800" dirty="0"/>
              <a:t>filter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4CD2C8-46A2-450C-9CA0-485274647932}"/>
              </a:ext>
            </a:extLst>
          </p:cNvPr>
          <p:cNvSpPr txBox="1"/>
          <p:nvPr/>
        </p:nvSpPr>
        <p:spPr>
          <a:xfrm>
            <a:off x="2624836" y="5771446"/>
            <a:ext cx="2922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 Sobel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角度值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單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幀全圖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0" r="16562"/>
          <a:stretch/>
        </p:blipFill>
        <p:spPr>
          <a:xfrm>
            <a:off x="5693960" y="1530569"/>
            <a:ext cx="4010686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35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en-US" altLang="zh-TW" sz="3200" dirty="0" err="1"/>
              <a:t>NonMaxSuppression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972244" y="1383779"/>
            <a:ext cx="53733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BRAM_NMS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640x480 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8bits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800" dirty="0" smtClean="0"/>
              <a:t>BRAM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+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Gaussian </a:t>
            </a:r>
            <a:r>
              <a:rPr lang="en-US" altLang="zh-TW" sz="1800" dirty="0"/>
              <a:t>filter + </a:t>
            </a:r>
            <a:r>
              <a:rPr lang="en-US" altLang="zh-TW" sz="1800" dirty="0" smtClean="0"/>
              <a:t>Sobel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不同顏色依序為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kernel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的左上到中間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對應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nms33.vhd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裡的</a:t>
            </a:r>
            <a:r>
              <a:rPr lang="en-US" altLang="zh-TW" dirty="0" err="1"/>
              <a:t>bin_choose</a:t>
            </a:r>
            <a:r>
              <a:rPr lang="en-US" altLang="zh-TW" dirty="0"/>
              <a:t>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4CD2C8-46A2-450C-9CA0-485274647932}"/>
              </a:ext>
            </a:extLst>
          </p:cNvPr>
          <p:cNvSpPr txBox="1"/>
          <p:nvPr/>
        </p:nvSpPr>
        <p:spPr>
          <a:xfrm>
            <a:off x="2688537" y="5803873"/>
            <a:ext cx="3380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Canny_NMS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重疊區域分類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1" r="16270"/>
          <a:stretch/>
        </p:blipFill>
        <p:spPr>
          <a:xfrm>
            <a:off x="6068841" y="1204111"/>
            <a:ext cx="3984541" cy="504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44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Hysteresis(</a:t>
            </a:r>
            <a:r>
              <a:rPr lang="zh-TW" altLang="en-US" sz="3200" dirty="0"/>
              <a:t>強</a:t>
            </a:r>
            <a:r>
              <a:rPr lang="en-US" altLang="zh-TW" sz="3200" dirty="0"/>
              <a:t>,</a:t>
            </a:r>
            <a:r>
              <a:rPr lang="zh-TW" altLang="en-US" sz="3200" dirty="0"/>
              <a:t>中</a:t>
            </a:r>
            <a:r>
              <a:rPr lang="en-US" altLang="zh-TW" sz="3200" dirty="0"/>
              <a:t>,</a:t>
            </a:r>
            <a:r>
              <a:rPr lang="zh-TW" altLang="en-US" sz="3200" dirty="0"/>
              <a:t>弱邊緣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2022446" y="1365672"/>
            <a:ext cx="5373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BRAM_</a:t>
            </a:r>
            <a:r>
              <a:rPr lang="en-US" altLang="zh-TW" dirty="0" err="1"/>
              <a:t>Hysteresis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640x480 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8bits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800" dirty="0" smtClean="0"/>
              <a:t>BRAM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+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Gaussian </a:t>
            </a:r>
            <a:r>
              <a:rPr lang="en-US" altLang="zh-TW" sz="1800" dirty="0"/>
              <a:t>filter + Sobel + NMS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4CD2C8-46A2-450C-9CA0-485274647932}"/>
              </a:ext>
            </a:extLst>
          </p:cNvPr>
          <p:cNvSpPr txBox="1"/>
          <p:nvPr/>
        </p:nvSpPr>
        <p:spPr>
          <a:xfrm>
            <a:off x="2783942" y="5771445"/>
            <a:ext cx="36847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Canny_Hysteresis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區分邊緣強度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4" r="19439"/>
          <a:stretch/>
        </p:blipFill>
        <p:spPr>
          <a:xfrm>
            <a:off x="6482280" y="1365672"/>
            <a:ext cx="3911097" cy="486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43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Hysteresis(</a:t>
            </a:r>
            <a:r>
              <a:rPr lang="zh-TW" altLang="en-US" sz="3200" dirty="0"/>
              <a:t>二值化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1789690" y="1373985"/>
            <a:ext cx="53733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BRAM_</a:t>
            </a:r>
            <a:r>
              <a:rPr lang="en-US" altLang="zh-TW" dirty="0" err="1"/>
              <a:t>Hysteresis</a:t>
            </a:r>
            <a:r>
              <a:rPr lang="en-US" altLang="zh-TW" dirty="0"/>
              <a:t>_</a:t>
            </a:r>
            <a:r>
              <a:rPr lang="zh-TW" altLang="en-US" dirty="0">
                <a:ea typeface="標楷體" panose="03000509000000000000" pitchFamily="65" charset="-120"/>
              </a:rPr>
              <a:t>連結邊緣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640x480 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8bits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800" dirty="0" smtClean="0"/>
              <a:t>BRAM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+</a:t>
            </a:r>
            <a:r>
              <a:rPr lang="zh-TW" altLang="en-US" sz="1800" dirty="0" smtClean="0"/>
              <a:t> </a:t>
            </a:r>
            <a:r>
              <a:rPr lang="en-US" altLang="zh-TW" sz="1800" dirty="0" err="1" smtClean="0"/>
              <a:t>Gaussian_filter</a:t>
            </a:r>
            <a:r>
              <a:rPr lang="en-US" altLang="zh-TW" sz="1800" dirty="0" smtClean="0"/>
              <a:t> </a:t>
            </a:r>
            <a:r>
              <a:rPr lang="en-US" altLang="zh-TW" sz="1800" dirty="0"/>
              <a:t>+ Sobel + NMS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4CD2C8-46A2-450C-9CA0-485274647932}"/>
              </a:ext>
            </a:extLst>
          </p:cNvPr>
          <p:cNvSpPr txBox="1"/>
          <p:nvPr/>
        </p:nvSpPr>
        <p:spPr>
          <a:xfrm>
            <a:off x="3205203" y="5744285"/>
            <a:ext cx="3536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</a:rPr>
              <a:t>Canny_Hysteresis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連接邊緣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5" r="19340"/>
          <a:stretch/>
        </p:blipFill>
        <p:spPr>
          <a:xfrm>
            <a:off x="6500388" y="1175135"/>
            <a:ext cx="4092166" cy="515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15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3" indent="0">
              <a:buNone/>
            </a:pPr>
            <a:endParaRPr lang="en-US" altLang="zh-TW" sz="1800" dirty="0"/>
          </a:p>
          <a:p>
            <a:pPr marL="914400" lvl="3" indent="0">
              <a:buNone/>
            </a:pPr>
            <a:endParaRPr lang="en-US" altLang="zh-TW" sz="1800" dirty="0"/>
          </a:p>
          <a:p>
            <a:pPr marL="999000" lvl="2" indent="0">
              <a:buNone/>
            </a:pPr>
            <a:r>
              <a:rPr lang="zh-TW" altLang="en-US" sz="1800" b="1" dirty="0">
                <a:latin typeface="標楷體" panose="03000509000000000000" pitchFamily="65" charset="-120"/>
              </a:rPr>
              <a:t>六月：</a:t>
            </a:r>
            <a:endParaRPr lang="en-US" altLang="zh-TW" sz="1800" b="1" dirty="0">
              <a:solidFill>
                <a:schemeClr val="accent6">
                  <a:lumMod val="75000"/>
                </a:schemeClr>
              </a:solidFill>
              <a:latin typeface="標楷體" panose="03000509000000000000" pitchFamily="65" charset="-120"/>
            </a:endParaRPr>
          </a:p>
          <a:p>
            <a:pPr lvl="2" fontAlgn="base"/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2023/6/8~2023/6/15:</a:t>
            </a:r>
          </a:p>
          <a:p>
            <a:pPr lvl="2" fontAlgn="base"/>
            <a:r>
              <a:rPr lang="zh-TW" altLang="en-US" sz="1800" dirty="0"/>
              <a:t>動</a:t>
            </a:r>
            <a:r>
              <a:rPr lang="zh-TW" altLang="en-US" sz="1800" dirty="0" smtClean="0"/>
              <a:t>點</a:t>
            </a:r>
            <a:endParaRPr lang="en-US" altLang="zh-TW" sz="1800" dirty="0" smtClean="0"/>
          </a:p>
          <a:p>
            <a:pPr lvl="3" fontAlgn="base"/>
            <a:r>
              <a:rPr lang="zh-TW" altLang="en-US" sz="1800" dirty="0" smtClean="0"/>
              <a:t>小白球</a:t>
            </a:r>
            <a:r>
              <a:rPr lang="en-US" altLang="zh-TW" sz="1800" dirty="0" smtClean="0"/>
              <a:t>(20x20)</a:t>
            </a:r>
            <a:endParaRPr lang="en-US" altLang="zh-TW" sz="1800" dirty="0"/>
          </a:p>
          <a:p>
            <a:pPr lvl="3" fontAlgn="base"/>
            <a:r>
              <a:rPr lang="en-US" altLang="zh-TW" sz="1800" dirty="0"/>
              <a:t>BRAM(640x480)</a:t>
            </a:r>
            <a:endParaRPr lang="en-US" altLang="zh-TW" sz="1800" dirty="0">
              <a:latin typeface="標楷體" panose="03000509000000000000" pitchFamily="65" charset="-120"/>
            </a:endParaRPr>
          </a:p>
          <a:p>
            <a:pPr lvl="2" fontAlgn="base"/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5"/>
            <a:ext cx="10515600" cy="720000"/>
          </a:xfrm>
        </p:spPr>
        <p:txBody>
          <a:bodyPr/>
          <a:lstStyle/>
          <a:p>
            <a:r>
              <a:rPr lang="zh-TW" altLang="en-US" dirty="0"/>
              <a:t>預期進度</a:t>
            </a:r>
          </a:p>
        </p:txBody>
      </p:sp>
    </p:spTree>
    <p:extLst>
      <p:ext uri="{BB962C8B-B14F-4D97-AF65-F5344CB8AC3E}">
        <p14:creationId xmlns:p14="http://schemas.microsoft.com/office/powerpoint/2010/main" val="5341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186406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Q1: </a:t>
            </a:r>
            <a:r>
              <a:rPr lang="zh-TW" altLang="en-US" sz="1800" dirty="0"/>
              <a:t>無法進行波型模擬</a:t>
            </a:r>
            <a:r>
              <a:rPr lang="en-US" altLang="zh-TW" sz="1800" dirty="0"/>
              <a:t>?</a:t>
            </a:r>
          </a:p>
          <a:p>
            <a:pPr lvl="1"/>
            <a:r>
              <a:rPr lang="en-US" altLang="zh-TW" sz="1800" dirty="0"/>
              <a:t>A1: </a:t>
            </a:r>
            <a:r>
              <a:rPr lang="zh-TW" altLang="en-US" sz="1800" dirty="0"/>
              <a:t>建立新專案，新增</a:t>
            </a:r>
            <a:r>
              <a:rPr lang="en-US" altLang="zh-TW" sz="1800" dirty="0"/>
              <a:t>=&gt;</a:t>
            </a:r>
            <a:r>
              <a:rPr lang="zh-TW" altLang="en-US" sz="1800" dirty="0"/>
              <a:t>引用</a:t>
            </a:r>
            <a:r>
              <a:rPr lang="en-US" altLang="zh-TW" sz="1800" dirty="0"/>
              <a:t>import</a:t>
            </a:r>
            <a:r>
              <a:rPr lang="zh-TW" altLang="en-US" sz="1800" dirty="0"/>
              <a:t> 原專案的</a:t>
            </a:r>
            <a:r>
              <a:rPr lang="en-US" altLang="zh-TW" sz="1800" dirty="0"/>
              <a:t>.</a:t>
            </a:r>
            <a:r>
              <a:rPr lang="en-US" altLang="zh-TW" sz="1800" dirty="0" err="1"/>
              <a:t>vhd</a:t>
            </a:r>
            <a:r>
              <a:rPr lang="zh-TW" altLang="en-US" sz="1800" dirty="0"/>
              <a:t>檔案，新增</a:t>
            </a:r>
            <a:r>
              <a:rPr lang="en-US" altLang="zh-TW" sz="1800" dirty="0" err="1"/>
              <a:t>testbench.vhd</a:t>
            </a:r>
            <a:r>
              <a:rPr lang="zh-TW" altLang="en-US" sz="1800" dirty="0"/>
              <a:t>並修正</a:t>
            </a:r>
            <a:r>
              <a:rPr lang="en-US" altLang="zh-TW" sz="1800" dirty="0"/>
              <a:t>component</a:t>
            </a:r>
            <a:r>
              <a:rPr lang="zh-TW" altLang="en-US" sz="1800" dirty="0"/>
              <a:t>的</a:t>
            </a:r>
            <a:r>
              <a:rPr lang="en-US" altLang="zh-TW" sz="1800" dirty="0" err="1"/>
              <a:t>BRAM_Canny_Top</a:t>
            </a:r>
            <a:r>
              <a:rPr lang="en-US" altLang="zh-TW" sz="1800" dirty="0"/>
              <a:t> 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</a:t>
            </a:r>
            <a:r>
              <a:rPr lang="zh-TW" altLang="en-US" dirty="0"/>
              <a:t>軟體問題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D59B565-7E10-43ED-B2C0-FA2F33DBD630}"/>
              </a:ext>
            </a:extLst>
          </p:cNvPr>
          <p:cNvSpPr txBox="1"/>
          <p:nvPr/>
        </p:nvSpPr>
        <p:spPr>
          <a:xfrm>
            <a:off x="5374688" y="5002776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Message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5E96B43-864E-4961-BA27-5499840EA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80" y="2890457"/>
            <a:ext cx="9468337" cy="205750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BB642B5-5575-44DC-92FD-BF44D55799EE}"/>
              </a:ext>
            </a:extLst>
          </p:cNvPr>
          <p:cNvSpPr/>
          <p:nvPr/>
        </p:nvSpPr>
        <p:spPr>
          <a:xfrm>
            <a:off x="1441880" y="4226797"/>
            <a:ext cx="6388224" cy="6746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76667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186406"/>
            <a:ext cx="11157643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Q2: </a:t>
            </a:r>
            <a:r>
              <a:rPr lang="zh-TW" altLang="en-US" sz="1800" dirty="0"/>
              <a:t>輸出圖像會少頭兩行</a:t>
            </a:r>
            <a:endParaRPr lang="en-US" altLang="zh-TW" sz="1800" dirty="0"/>
          </a:p>
          <a:p>
            <a:pPr lvl="1"/>
            <a:r>
              <a:rPr lang="en-US" altLang="zh-TW" sz="1800" dirty="0"/>
              <a:t>A2:</a:t>
            </a:r>
            <a:r>
              <a:rPr lang="zh-TW" altLang="en-US" sz="1800" dirty="0"/>
              <a:t> 可加上</a:t>
            </a:r>
            <a:r>
              <a:rPr lang="en-US" altLang="zh-TW" sz="1800" dirty="0" err="1"/>
              <a:t>IP_enable</a:t>
            </a:r>
            <a:r>
              <a:rPr lang="zh-TW" altLang="en-US" sz="1800" dirty="0"/>
              <a:t> 模組，讓</a:t>
            </a:r>
            <a:r>
              <a:rPr lang="en-US" altLang="zh-TW" sz="1800" dirty="0"/>
              <a:t>”</a:t>
            </a:r>
            <a:r>
              <a:rPr lang="zh-TW" altLang="en-US" sz="1800" dirty="0"/>
              <a:t>影像前處理模組</a:t>
            </a:r>
            <a:r>
              <a:rPr lang="en-US" altLang="zh-TW" sz="1800" dirty="0"/>
              <a:t>”</a:t>
            </a:r>
            <a:r>
              <a:rPr lang="zh-TW" altLang="en-US" sz="1800" dirty="0"/>
              <a:t>等完</a:t>
            </a:r>
            <a:r>
              <a:rPr lang="en-US" altLang="zh-TW" sz="1800" dirty="0"/>
              <a:t>”</a:t>
            </a:r>
            <a:r>
              <a:rPr lang="en-US" altLang="zh-TW" sz="1800" dirty="0" smtClean="0"/>
              <a:t>FIFO_RTL</a:t>
            </a:r>
            <a:r>
              <a:rPr lang="en-US" altLang="zh-TW" sz="1800" dirty="0"/>
              <a:t>”</a:t>
            </a:r>
            <a:r>
              <a:rPr lang="zh-TW" altLang="en-US" sz="1800" dirty="0"/>
              <a:t>接資料的延遲時間才致能</a:t>
            </a:r>
            <a:r>
              <a:rPr lang="en-US" altLang="zh-TW" sz="1800" dirty="0"/>
              <a:t>”</a:t>
            </a:r>
            <a:r>
              <a:rPr lang="zh-TW" altLang="en-US" sz="1800" dirty="0"/>
              <a:t>影像前處理模組</a:t>
            </a:r>
            <a:r>
              <a:rPr lang="en-US" altLang="zh-TW" sz="1800" dirty="0"/>
              <a:t>”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</a:t>
            </a:r>
            <a:r>
              <a:rPr lang="zh-TW" altLang="en-US" dirty="0"/>
              <a:t>軟體問題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B5CB510-3FAF-4E7E-8F5C-C436845458D1}"/>
              </a:ext>
            </a:extLst>
          </p:cNvPr>
          <p:cNvSpPr txBox="1"/>
          <p:nvPr/>
        </p:nvSpPr>
        <p:spPr>
          <a:xfrm>
            <a:off x="9021259" y="5812004"/>
            <a:ext cx="2652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2-1.</a:t>
            </a:r>
            <a:r>
              <a:rPr lang="en-US" altLang="zh-TW" sz="1800" dirty="0"/>
              <a:t> </a:t>
            </a:r>
            <a:r>
              <a:rPr lang="en-US" altLang="zh-TW" sz="1800" dirty="0" err="1"/>
              <a:t>Cachesystem.vhd</a:t>
            </a:r>
            <a:r>
              <a:rPr lang="en-US" altLang="zh-TW" sz="1800" dirty="0"/>
              <a:t>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E04D9F2-25B9-4444-853C-8C9A01BB5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716" y="2187925"/>
            <a:ext cx="5073911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97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Q2:</a:t>
            </a:r>
            <a:r>
              <a:rPr lang="zh-TW" altLang="en-US" sz="1800" dirty="0"/>
              <a:t> </a:t>
            </a:r>
            <a:r>
              <a:rPr lang="en-US" altLang="zh-TW" sz="1800" dirty="0"/>
              <a:t>hysteresis</a:t>
            </a:r>
            <a:r>
              <a:rPr lang="zh-TW" altLang="en-US" sz="1800" dirty="0"/>
              <a:t>輸出畫面向右平移</a:t>
            </a:r>
            <a:endParaRPr lang="en-US" altLang="zh-TW" sz="1800" dirty="0"/>
          </a:p>
          <a:p>
            <a:pPr lvl="1"/>
            <a:r>
              <a:rPr lang="en-US" altLang="zh-TW" sz="1800" dirty="0"/>
              <a:t>A2:</a:t>
            </a:r>
            <a:r>
              <a:rPr lang="zh-TW" altLang="en-US" sz="1800" dirty="0"/>
              <a:t> </a:t>
            </a:r>
            <a:r>
              <a:rPr lang="zh-TW" altLang="en-US" sz="1800" dirty="0" smtClean="0"/>
              <a:t>因為單元測試</a:t>
            </a:r>
            <a:r>
              <a:rPr lang="en-US" altLang="zh-TW" sz="1800" dirty="0"/>
              <a:t>hysteresis</a:t>
            </a:r>
            <a:r>
              <a:rPr lang="zh-TW" altLang="en-US" sz="1800" dirty="0" smtClean="0"/>
              <a:t>時改到腳位</a:t>
            </a:r>
            <a:r>
              <a:rPr lang="en-US" altLang="zh-TW" sz="1800" dirty="0" err="1" smtClean="0"/>
              <a:t>i_enable</a:t>
            </a:r>
            <a:r>
              <a:rPr lang="zh-TW" altLang="en-US" sz="1800" dirty="0" smtClean="0"/>
              <a:t>。</a:t>
            </a:r>
            <a:endParaRPr lang="en-US" altLang="zh-TW" sz="1800" dirty="0"/>
          </a:p>
          <a:p>
            <a:pPr lvl="1"/>
            <a:r>
              <a:rPr lang="zh-TW" altLang="en-US" sz="1800" dirty="0" smtClean="0"/>
              <a:t>方法</a:t>
            </a:r>
            <a:r>
              <a:rPr lang="en-US" altLang="zh-TW" sz="1800" dirty="0" smtClean="0"/>
              <a:t>:</a:t>
            </a:r>
            <a:r>
              <a:rPr lang="zh-TW" altLang="en-US" sz="1800" dirty="0" smtClean="0"/>
              <a:t> 修改</a:t>
            </a:r>
            <a:r>
              <a:rPr lang="en-US" altLang="zh-TW" sz="1800" dirty="0" smtClean="0"/>
              <a:t>hysteresis</a:t>
            </a:r>
            <a:r>
              <a:rPr lang="zh-TW" altLang="en-US" sz="1800" dirty="0" smtClean="0"/>
              <a:t>先前的</a:t>
            </a:r>
            <a:r>
              <a:rPr lang="en-US" altLang="zh-TW" sz="1800" dirty="0" err="1" smtClean="0"/>
              <a:t>i_enable</a:t>
            </a:r>
            <a:r>
              <a:rPr lang="en-US" altLang="zh-TW" sz="1800" dirty="0" smtClean="0"/>
              <a:t> &lt;=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‘1’</a:t>
            </a:r>
            <a:r>
              <a:rPr lang="zh-TW" altLang="en-US" sz="1800" dirty="0" smtClean="0"/>
              <a:t>改</a:t>
            </a:r>
            <a:r>
              <a:rPr lang="en-US" altLang="zh-TW" sz="1800" dirty="0" err="1" smtClean="0">
                <a:solidFill>
                  <a:srgbClr val="FF0000"/>
                </a:solidFill>
              </a:rPr>
              <a:t>i_enable</a:t>
            </a:r>
            <a:r>
              <a:rPr lang="en-US" altLang="zh-TW" sz="1800" dirty="0" smtClean="0">
                <a:solidFill>
                  <a:srgbClr val="FF0000"/>
                </a:solidFill>
              </a:rPr>
              <a:t> &lt;=</a:t>
            </a:r>
            <a:r>
              <a:rPr lang="zh-TW" altLang="en-US" sz="1800" dirty="0" smtClean="0">
                <a:solidFill>
                  <a:srgbClr val="FF0000"/>
                </a:solidFill>
              </a:rPr>
              <a:t> </a:t>
            </a:r>
            <a:r>
              <a:rPr lang="en-US" altLang="zh-TW" sz="1800" dirty="0" err="1" smtClean="0">
                <a:solidFill>
                  <a:srgbClr val="FF0000"/>
                </a:solidFill>
              </a:rPr>
              <a:t>i_enable</a:t>
            </a:r>
            <a:r>
              <a:rPr lang="en-US" altLang="zh-TW" sz="1800" dirty="0" smtClean="0">
                <a:solidFill>
                  <a:srgbClr val="FF0000"/>
                </a:solidFill>
              </a:rPr>
              <a:t>  --kernel</a:t>
            </a:r>
            <a:r>
              <a:rPr lang="zh-TW" altLang="en-US" sz="1800" dirty="0" smtClean="0">
                <a:solidFill>
                  <a:srgbClr val="FF0000"/>
                </a:solidFill>
              </a:rPr>
              <a:t>的</a:t>
            </a:r>
            <a:r>
              <a:rPr lang="en-US" altLang="zh-TW" sz="1800" dirty="0" err="1" smtClean="0">
                <a:solidFill>
                  <a:srgbClr val="FF0000"/>
                </a:solidFill>
              </a:rPr>
              <a:t>o_enable</a:t>
            </a:r>
            <a:r>
              <a:rPr lang="en-US" altLang="zh-TW" sz="1800" dirty="0" smtClean="0"/>
              <a:t>			</a:t>
            </a:r>
            <a:endParaRPr lang="en-US" altLang="zh-TW" sz="1800" dirty="0"/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</a:t>
            </a:r>
            <a:r>
              <a:rPr lang="zh-TW" altLang="en-US" dirty="0"/>
              <a:t>軟體問題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90297C3-5DC0-47BB-B085-3C0D3924AE32}"/>
              </a:ext>
            </a:extLst>
          </p:cNvPr>
          <p:cNvGrpSpPr/>
          <p:nvPr/>
        </p:nvGrpSpPr>
        <p:grpSpPr>
          <a:xfrm>
            <a:off x="2781703" y="2182711"/>
            <a:ext cx="9059841" cy="4232761"/>
            <a:chOff x="2293959" y="1938620"/>
            <a:chExt cx="9059841" cy="4232761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D9529B0F-999F-40F2-AFEF-BEE21D25A0C6}"/>
                </a:ext>
              </a:extLst>
            </p:cNvPr>
            <p:cNvGrpSpPr/>
            <p:nvPr/>
          </p:nvGrpSpPr>
          <p:grpSpPr>
            <a:xfrm>
              <a:off x="2293959" y="1938620"/>
              <a:ext cx="9059841" cy="4232761"/>
              <a:chOff x="2293959" y="1778822"/>
              <a:chExt cx="9059841" cy="4232761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71AA78B1-DDB8-45D4-8850-3400923807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3741" b="14375"/>
              <a:stretch/>
            </p:blipFill>
            <p:spPr>
              <a:xfrm>
                <a:off x="2293959" y="1778822"/>
                <a:ext cx="9059841" cy="4232761"/>
              </a:xfrm>
              <a:prstGeom prst="rect">
                <a:avLst/>
              </a:prstGeom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13976DD-BB70-4E99-860C-1DC7E73BF042}"/>
                  </a:ext>
                </a:extLst>
              </p:cNvPr>
              <p:cNvSpPr/>
              <p:nvPr/>
            </p:nvSpPr>
            <p:spPr>
              <a:xfrm>
                <a:off x="8211845" y="1917577"/>
                <a:ext cx="2104006" cy="169308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noFill/>
                </a:endParaRP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B2AFAE6-94FE-486E-93A7-B43845F29E1C}"/>
                </a:ext>
              </a:extLst>
            </p:cNvPr>
            <p:cNvSpPr/>
            <p:nvPr/>
          </p:nvSpPr>
          <p:spPr>
            <a:xfrm>
              <a:off x="8211845" y="3618060"/>
              <a:ext cx="2104006" cy="152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noFill/>
              </a:endParaRP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0" y="5775581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</a:t>
            </a:r>
            <a:r>
              <a:rPr lang="en-US" altLang="zh-TW" sz="1800" dirty="0">
                <a:ea typeface="標楷體" panose="03000509000000000000" pitchFamily="65" charset="-120"/>
              </a:rPr>
              <a:t> </a:t>
            </a:r>
            <a:r>
              <a:rPr lang="zh-TW" altLang="en-US" dirty="0">
                <a:ea typeface="標楷體" panose="03000509000000000000" pitchFamily="65" charset="-120"/>
              </a:rPr>
              <a:t>在多個檔案中尋找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806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 lvl="1"/>
            <a:endParaRPr lang="en-US" altLang="zh-TW" dirty="0">
              <a:solidFill>
                <a:srgbClr val="0563C1"/>
              </a:solidFill>
              <a:cs typeface="Times New Roman" panose="02020603050405020304" pitchFamily="18" charset="0"/>
            </a:endParaRPr>
          </a:p>
          <a:p>
            <a:pPr lvl="1"/>
            <a:endParaRPr lang="en-US" altLang="zh-TW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solidFill>
                  <a:srgbClr val="0563C1"/>
                </a:solidFill>
                <a:cs typeface="Times New Roman" panose="02020603050405020304" pitchFamily="18" charset="0"/>
              </a:rPr>
              <a:t>img2.mif:</a:t>
            </a:r>
          </a:p>
          <a:p>
            <a:pPr lvl="2"/>
            <a:r>
              <a:rPr lang="en-US" altLang="zh-TW" dirty="0">
                <a:solidFill>
                  <a:srgbClr val="0563C1"/>
                </a:solidFill>
                <a:cs typeface="Times New Roman" panose="02020603050405020304" pitchFamily="18" charset="0"/>
              </a:rPr>
              <a:t>OS</a:t>
            </a:r>
            <a:r>
              <a:rPr lang="zh-TW" altLang="en-US" dirty="0">
                <a:solidFill>
                  <a:srgbClr val="0563C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563C1"/>
                </a:solidFill>
                <a:cs typeface="Times New Roman" panose="02020603050405020304" pitchFamily="18" charset="0"/>
              </a:rPr>
              <a:t>tool: </a:t>
            </a:r>
            <a:r>
              <a:rPr lang="en-US" altLang="zh-TW" dirty="0">
                <a:hlinkClick r:id="rId2"/>
              </a:rPr>
              <a:t>【</a:t>
            </a:r>
            <a:r>
              <a:rPr lang="zh-TW" altLang="en-US" dirty="0">
                <a:hlinkClick r:id="rId2"/>
              </a:rPr>
              <a:t>原創</a:t>
            </a:r>
            <a:r>
              <a:rPr lang="en-US" altLang="zh-TW" dirty="0">
                <a:hlinkClick r:id="rId2"/>
              </a:rPr>
              <a:t>】bmp</a:t>
            </a:r>
            <a:r>
              <a:rPr lang="zh-TW" altLang="en-US" dirty="0">
                <a:hlinkClick r:id="rId2"/>
              </a:rPr>
              <a:t>轉</a:t>
            </a:r>
            <a:r>
              <a:rPr lang="en-US" altLang="zh-TW" dirty="0" err="1">
                <a:hlinkClick r:id="rId2"/>
              </a:rPr>
              <a:t>mif</a:t>
            </a:r>
            <a:r>
              <a:rPr lang="zh-TW" altLang="en-US" dirty="0">
                <a:hlinkClick r:id="rId2"/>
              </a:rPr>
              <a:t>、</a:t>
            </a:r>
            <a:r>
              <a:rPr lang="en-US" altLang="zh-TW" dirty="0" err="1">
                <a:hlinkClick r:id="rId2"/>
              </a:rPr>
              <a:t>coe</a:t>
            </a:r>
            <a:r>
              <a:rPr lang="zh-TW" altLang="en-US" dirty="0">
                <a:hlinkClick r:id="rId2"/>
              </a:rPr>
              <a:t>或</a:t>
            </a:r>
            <a:r>
              <a:rPr lang="en-US" altLang="zh-TW" dirty="0">
                <a:hlinkClick r:id="rId2"/>
              </a:rPr>
              <a:t>hex</a:t>
            </a:r>
            <a:r>
              <a:rPr lang="zh-TW" altLang="en-US" dirty="0">
                <a:hlinkClick r:id="rId2"/>
              </a:rPr>
              <a:t>軟體發佈及使用介紹 </a:t>
            </a:r>
            <a:r>
              <a:rPr lang="en-US" altLang="zh-TW" dirty="0">
                <a:hlinkClick r:id="rId2"/>
              </a:rPr>
              <a:t>...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r>
              <a:rPr lang="en-US" altLang="zh-TW" dirty="0"/>
              <a:t>img2gray:</a:t>
            </a:r>
          </a:p>
          <a:p>
            <a:pPr lvl="2"/>
            <a:r>
              <a:rPr lang="en-US" altLang="zh-TW" dirty="0">
                <a:hlinkClick r:id="rId3"/>
              </a:rPr>
              <a:t>VHDL coding tips and tricks: Generic VHDL Code for Binary to Gray and Gray to Binary converter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r>
              <a:rPr lang="zh-TW" altLang="en-US" dirty="0"/>
              <a:t>波形模擬輸出</a:t>
            </a:r>
            <a:r>
              <a:rPr lang="en-US" altLang="zh-TW" dirty="0"/>
              <a:t>txt</a:t>
            </a:r>
            <a:r>
              <a:rPr lang="zh-TW" altLang="en-US" dirty="0"/>
              <a:t>檔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 err="1">
                <a:hlinkClick r:id="rId4"/>
              </a:rPr>
              <a:t>vhdl</a:t>
            </a:r>
            <a:r>
              <a:rPr lang="en-US" altLang="zh-TW" dirty="0">
                <a:hlinkClick r:id="rId4"/>
              </a:rPr>
              <a:t> - Copying </a:t>
            </a:r>
            <a:r>
              <a:rPr lang="en-US" altLang="zh-TW" dirty="0" err="1">
                <a:hlinkClick r:id="rId4"/>
              </a:rPr>
              <a:t>ISim</a:t>
            </a:r>
            <a:r>
              <a:rPr lang="en-US" altLang="zh-TW" dirty="0">
                <a:hlinkClick r:id="rId4"/>
              </a:rPr>
              <a:t> results as strings/text - Stack Overflow</a:t>
            </a:r>
            <a:endParaRPr lang="en-US" altLang="zh-TW" dirty="0"/>
          </a:p>
          <a:p>
            <a:pPr lvl="2"/>
            <a:endParaRPr lang="en-US" altLang="zh-TW" dirty="0">
              <a:solidFill>
                <a:srgbClr val="0563C1"/>
              </a:solidFill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solidFill>
                <a:srgbClr val="0563C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Git (</a:t>
            </a:r>
            <a:r>
              <a:rPr lang="en-US" altLang="zh-TW" sz="4400" dirty="0"/>
              <a:t>2023/6/1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54F2919-82D5-4A97-B135-B89A4EF6BE42}"/>
              </a:ext>
            </a:extLst>
          </p:cNvPr>
          <p:cNvSpPr txBox="1"/>
          <p:nvPr/>
        </p:nvSpPr>
        <p:spPr>
          <a:xfrm>
            <a:off x="838200" y="144793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本週更新：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G01: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SourceCode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A0780D-55A5-47A6-96CD-0E8996366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819" y="1228011"/>
            <a:ext cx="8549801" cy="495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8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>
            <a:extLst>
              <a:ext uri="{FF2B5EF4-FFF2-40B4-BE49-F238E27FC236}">
                <a16:creationId xmlns:a16="http://schemas.microsoft.com/office/drawing/2014/main" id="{675C1C10-19E3-45ED-8312-0885E5CCF2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/>
              <a:t>進度統整</a:t>
            </a:r>
            <a:endParaRPr lang="zh-TW" altLang="en-US" dirty="0"/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EBC2BC77-5992-4C64-B714-8C13F0763125}"/>
              </a:ext>
            </a:extLst>
          </p:cNvPr>
          <p:cNvSpPr txBox="1">
            <a:spLocks/>
          </p:cNvSpPr>
          <p:nvPr/>
        </p:nvSpPr>
        <p:spPr>
          <a:xfrm>
            <a:off x="6606622" y="4680752"/>
            <a:ext cx="4863328" cy="1925541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endParaRPr lang="en-US" altLang="zh-TW" dirty="0">
              <a:latin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50CEF82-5AEB-439D-86B0-F750BC97B518}"/>
              </a:ext>
            </a:extLst>
          </p:cNvPr>
          <p:cNvSpPr txBox="1"/>
          <p:nvPr/>
        </p:nvSpPr>
        <p:spPr>
          <a:xfrm>
            <a:off x="2900509" y="1859581"/>
            <a:ext cx="5799608" cy="3185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六</a:t>
            </a: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600" b="1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2023/6/7~2023/6/13:</a:t>
            </a:r>
            <a:endParaRPr lang="en-US" altLang="zh-TW" sz="16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Cachesystem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+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Guassian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波型模擬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Bram(640x480) +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非極大值抑制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2023/6/14~2023/6/20: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雙邊濾波波型模擬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VGA_out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波型模擬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燒錄驗證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Canny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97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軟體需求 </a:t>
            </a:r>
            <a:r>
              <a:rPr lang="en-US" altLang="zh-TW" sz="3600" dirty="0"/>
              <a:t>(2023/5/27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52023911-91E4-4672-A4C2-A22F8B792F1E}"/>
              </a:ext>
            </a:extLst>
          </p:cNvPr>
          <p:cNvSpPr txBox="1">
            <a:spLocks/>
          </p:cNvSpPr>
          <p:nvPr/>
        </p:nvSpPr>
        <p:spPr>
          <a:xfrm>
            <a:off x="3352022" y="1459737"/>
            <a:ext cx="9811343" cy="4815544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zh-TW" altLang="en-US" dirty="0"/>
              <a:t>限制</a:t>
            </a:r>
            <a:r>
              <a:rPr lang="en-US" altLang="zh-TW" dirty="0"/>
              <a:t>: </a:t>
            </a:r>
          </a:p>
          <a:p>
            <a:pPr marL="742950" lvl="2" indent="-285750"/>
            <a:r>
              <a:rPr lang="zh-TW" altLang="en-US" dirty="0"/>
              <a:t>輸入灰階圖檔</a:t>
            </a:r>
            <a:r>
              <a:rPr lang="en-US" altLang="zh-TW" dirty="0"/>
              <a:t>(.bmp)</a:t>
            </a:r>
          </a:p>
          <a:p>
            <a:pPr marL="742950" lvl="2" indent="-285750"/>
            <a:r>
              <a:rPr lang="zh-TW" altLang="en-US" dirty="0"/>
              <a:t>圖檔格式</a:t>
            </a:r>
            <a:r>
              <a:rPr lang="en-US" altLang="zh-TW" dirty="0"/>
              <a:t>: uint8</a:t>
            </a:r>
          </a:p>
          <a:p>
            <a:pPr marL="742950" lvl="2" indent="-285750"/>
            <a:endParaRPr lang="en-US" altLang="zh-TW" dirty="0"/>
          </a:p>
          <a:p>
            <a:pPr marL="285750" lvl="1" indent="-285750"/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742950" lvl="2" indent="-285750"/>
            <a:r>
              <a:rPr lang="zh-TW" altLang="en-US" dirty="0"/>
              <a:t>檢測記憶體儲存圖形的邊緣</a:t>
            </a:r>
            <a:r>
              <a:rPr lang="en-US" altLang="zh-TW" dirty="0"/>
              <a:t>(img_gray2img_edge)</a:t>
            </a:r>
          </a:p>
          <a:p>
            <a:pPr marL="742950" lvl="2" indent="-285750"/>
            <a:r>
              <a:rPr lang="zh-TW" altLang="en-US" dirty="0"/>
              <a:t>指撥開關切換影像前處理的過程、結果</a:t>
            </a:r>
            <a:endParaRPr lang="en-US" altLang="zh-TW" dirty="0"/>
          </a:p>
          <a:p>
            <a:pPr marL="742950" lvl="2" indent="-285750"/>
            <a:endParaRPr lang="en-US" altLang="zh-TW" dirty="0"/>
          </a:p>
          <a:p>
            <a:pPr marL="285750" lvl="1" indent="-285750"/>
            <a:r>
              <a:rPr lang="zh-TW" altLang="en-US" dirty="0"/>
              <a:t>介面</a:t>
            </a:r>
            <a:r>
              <a:rPr lang="en-US" altLang="zh-TW" dirty="0"/>
              <a:t>:</a:t>
            </a:r>
          </a:p>
          <a:p>
            <a:pPr marL="742950" lvl="2" indent="-285750"/>
            <a:r>
              <a:rPr lang="zh-TW" altLang="en-US" dirty="0"/>
              <a:t>外部</a:t>
            </a:r>
            <a:r>
              <a:rPr lang="en-US" altLang="zh-TW" dirty="0"/>
              <a:t>: </a:t>
            </a:r>
          </a:p>
          <a:p>
            <a:pPr marL="1200150" lvl="3" indent="-285750"/>
            <a:r>
              <a:rPr lang="en-US" altLang="zh-TW" dirty="0"/>
              <a:t>VGA</a:t>
            </a:r>
            <a:r>
              <a:rPr lang="zh-TW" altLang="en-US" dirty="0"/>
              <a:t>螢幕</a:t>
            </a:r>
            <a:r>
              <a:rPr lang="en-US" altLang="zh-TW" dirty="0"/>
              <a:t>(800 x 600)</a:t>
            </a:r>
          </a:p>
          <a:p>
            <a:pPr marL="1200150" lvl="3" indent="-285750"/>
            <a:r>
              <a:rPr lang="zh-TW" altLang="en-US" dirty="0"/>
              <a:t>指撥開關</a:t>
            </a:r>
            <a:r>
              <a:rPr lang="en-US" altLang="zh-TW" dirty="0"/>
              <a:t>x3(</a:t>
            </a:r>
            <a:r>
              <a:rPr lang="zh-TW" altLang="en-US" dirty="0"/>
              <a:t>切換</a:t>
            </a:r>
            <a:r>
              <a:rPr lang="zh-TW" altLang="en-US" dirty="0" smtClean="0"/>
              <a:t>輸出結果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marL="1200150" lvl="3" indent="-285750"/>
            <a:r>
              <a:rPr lang="en-US" altLang="zh-TW" dirty="0"/>
              <a:t>--</a:t>
            </a:r>
            <a:r>
              <a:rPr lang="zh-TW" altLang="en-US" dirty="0"/>
              <a:t>按鈕</a:t>
            </a:r>
            <a:r>
              <a:rPr lang="en-US" altLang="zh-TW" dirty="0"/>
              <a:t>x4(</a:t>
            </a:r>
            <a:r>
              <a:rPr lang="zh-TW" altLang="en-US" dirty="0"/>
              <a:t>調變</a:t>
            </a:r>
            <a:r>
              <a:rPr lang="en-US" altLang="zh-TW" dirty="0" err="1"/>
              <a:t>double_threshold</a:t>
            </a:r>
            <a:r>
              <a:rPr lang="zh-TW" altLang="en-US" dirty="0"/>
              <a:t>值</a:t>
            </a:r>
            <a:r>
              <a:rPr lang="en-US" altLang="zh-TW" dirty="0"/>
              <a:t>)</a:t>
            </a:r>
          </a:p>
          <a:p>
            <a:pPr marL="1200150" lvl="3" indent="-285750"/>
            <a:endParaRPr lang="en-US" altLang="zh-TW" dirty="0"/>
          </a:p>
          <a:p>
            <a:pPr marL="285750" lvl="1" indent="-285750"/>
            <a:r>
              <a:rPr lang="zh-TW" altLang="en-US" dirty="0"/>
              <a:t>效能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742950" lvl="2" indent="-285750"/>
            <a:r>
              <a:rPr lang="en-US" altLang="zh-TW" dirty="0" err="1"/>
              <a:t>VGA_clock</a:t>
            </a:r>
            <a:r>
              <a:rPr lang="en-US" altLang="zh-TW" dirty="0"/>
              <a:t> = 50M(Hz)</a:t>
            </a:r>
          </a:p>
          <a:p>
            <a:pPr marL="742950" lvl="2" indent="-285750"/>
            <a:r>
              <a:rPr lang="en-US" altLang="zh-TW" dirty="0"/>
              <a:t>800x600 (FPS = 59.5248)</a:t>
            </a:r>
          </a:p>
          <a:p>
            <a:pPr marL="1200150" lvl="3" indent="-285750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硬體與環境需求 </a:t>
            </a:r>
            <a:r>
              <a:rPr lang="en-US" altLang="zh-TW" sz="3600" dirty="0"/>
              <a:t>(2023/5/27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AA0B3468-4E94-4C87-83E5-7571196E9226}"/>
              </a:ext>
            </a:extLst>
          </p:cNvPr>
          <p:cNvSpPr txBox="1">
            <a:spLocks/>
          </p:cNvSpPr>
          <p:nvPr/>
        </p:nvSpPr>
        <p:spPr>
          <a:xfrm>
            <a:off x="826698" y="1204074"/>
            <a:ext cx="5496464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硬體列表：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</a:t>
            </a:r>
            <a:r>
              <a:rPr lang="en-US" altLang="zh-TW" dirty="0"/>
              <a:t>CPU: 11th Gen Intel(R) Core(TM) i5-1135G7 @ 2.40GHz   2.42 GHz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>
              <a:buFont typeface="+mj-lt"/>
              <a:buAutoNum type="arabicPeriod"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C245A360-9E10-4D17-8703-EF2E55778CD9}"/>
              </a:ext>
            </a:extLst>
          </p:cNvPr>
          <p:cNvSpPr txBox="1">
            <a:spLocks/>
          </p:cNvSpPr>
          <p:nvPr/>
        </p:nvSpPr>
        <p:spPr>
          <a:xfrm>
            <a:off x="6323162" y="1204074"/>
            <a:ext cx="5868838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作業系統： </a:t>
            </a:r>
            <a:r>
              <a:rPr lang="en-US" altLang="zh-TW" dirty="0"/>
              <a:t>Win10</a:t>
            </a: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環境設定：</a:t>
            </a:r>
            <a:r>
              <a:rPr lang="en-US" altLang="zh-TW" dirty="0" err="1"/>
              <a:t>Vivado</a:t>
            </a:r>
            <a:r>
              <a:rPr lang="en-US" altLang="zh-TW" dirty="0"/>
              <a:t> 2018.3</a:t>
            </a: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其他工具：</a:t>
            </a:r>
            <a:r>
              <a:rPr lang="en-US" altLang="zh-TW" dirty="0"/>
              <a:t>ZYNQ XC7Z020-CLG484-1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  </a:t>
            </a:r>
            <a:r>
              <a:rPr lang="en-US" altLang="zh-TW" dirty="0" smtClean="0"/>
              <a:t>Notepad++</a:t>
            </a:r>
            <a:r>
              <a:rPr lang="zh-TW" altLang="en-US" dirty="0" smtClean="0"/>
              <a:t> </a:t>
            </a:r>
            <a:r>
              <a:rPr lang="en-US" altLang="zh-TW" dirty="0" smtClean="0"/>
              <a:t>v6.5.5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  BMP2Mif.exe 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0CE911-4704-4872-8690-95681F94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396" y="2994005"/>
            <a:ext cx="4105167" cy="313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7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模組列表 </a:t>
            </a:r>
            <a:r>
              <a:rPr lang="en-US" altLang="zh-TW" sz="4000" dirty="0"/>
              <a:t>(2023/5/27</a:t>
            </a:r>
            <a:r>
              <a:rPr lang="zh-TW" altLang="en-US" sz="4000" dirty="0"/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2316A834-2667-4ABC-A5BA-D24910490852}"/>
              </a:ext>
            </a:extLst>
          </p:cNvPr>
          <p:cNvSpPr txBox="1">
            <a:spLocks/>
          </p:cNvSpPr>
          <p:nvPr/>
        </p:nvSpPr>
        <p:spPr>
          <a:xfrm>
            <a:off x="2788895" y="2668756"/>
            <a:ext cx="7070329" cy="2523874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en-US" altLang="zh-TW" dirty="0"/>
              <a:t>library IEEE;</a:t>
            </a:r>
          </a:p>
          <a:p>
            <a:pPr marL="285750" lvl="1" indent="-285750"/>
            <a:r>
              <a:rPr lang="en-US" altLang="zh-TW" dirty="0"/>
              <a:t>use IEEE.STD_LOGIC_1254.ALL;</a:t>
            </a:r>
          </a:p>
          <a:p>
            <a:pPr marL="285750" lvl="1" indent="-285750"/>
            <a:r>
              <a:rPr lang="en-US" altLang="zh-TW" dirty="0"/>
              <a:t>USE </a:t>
            </a:r>
            <a:r>
              <a:rPr lang="en-US" altLang="zh-TW" dirty="0" err="1"/>
              <a:t>ieee.numeric_std.all</a:t>
            </a:r>
            <a:r>
              <a:rPr lang="en-US" altLang="zh-TW" dirty="0"/>
              <a:t>;</a:t>
            </a:r>
          </a:p>
          <a:p>
            <a:pPr marL="285750" lvl="1" indent="-285750"/>
            <a:r>
              <a:rPr lang="en-US" altLang="zh-TW" dirty="0"/>
              <a:t>use IEEE.STD_LOGIC_ARITH.ALL;</a:t>
            </a:r>
          </a:p>
          <a:p>
            <a:pPr marL="285750" lvl="1" indent="-285750"/>
            <a:r>
              <a:rPr lang="en-US" altLang="zh-TW" dirty="0"/>
              <a:t>USE </a:t>
            </a:r>
            <a:r>
              <a:rPr lang="en-US" altLang="zh-TW" dirty="0" err="1"/>
              <a:t>ieee.std_logic_unsigned.all</a:t>
            </a:r>
            <a:r>
              <a:rPr lang="en-US" altLang="zh-TW" dirty="0" smtClean="0"/>
              <a:t>;</a:t>
            </a:r>
          </a:p>
          <a:p>
            <a:pPr marL="285750" lvl="1" indent="-285750"/>
            <a:r>
              <a:rPr lang="en-US" altLang="zh-TW" dirty="0">
                <a:cs typeface="Times New Roman" panose="02020603050405020304" pitchFamily="18" charset="0"/>
              </a:rPr>
              <a:t>use </a:t>
            </a:r>
            <a:r>
              <a:rPr lang="en-US" altLang="zh-TW" dirty="0" err="1">
                <a:cs typeface="Times New Roman" panose="02020603050405020304" pitchFamily="18" charset="0"/>
              </a:rPr>
              <a:t>work.pkg.all</a:t>
            </a:r>
            <a:r>
              <a:rPr lang="en-US" altLang="zh-TW" dirty="0" smtClean="0">
                <a:cs typeface="Times New Roman" panose="02020603050405020304" pitchFamily="18" charset="0"/>
              </a:rPr>
              <a:t>;	--</a:t>
            </a:r>
            <a:r>
              <a:rPr lang="zh-TW" altLang="en-US" dirty="0" smtClean="0">
                <a:cs typeface="Times New Roman" panose="02020603050405020304" pitchFamily="18" charset="0"/>
              </a:rPr>
              <a:t>參數打包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285750" lvl="1" indent="-285750"/>
            <a:endParaRPr lang="en-US" altLang="zh-TW" dirty="0"/>
          </a:p>
          <a:p>
            <a:pPr marL="0" lvl="1" indent="0">
              <a:buNone/>
            </a:pPr>
            <a:endParaRPr lang="en-US" altLang="zh-TW" dirty="0"/>
          </a:p>
          <a:p>
            <a:pPr marL="0" lvl="1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sp>
        <p:nvSpPr>
          <p:cNvPr id="2" name="矩形 1"/>
          <p:cNvSpPr/>
          <p:nvPr/>
        </p:nvSpPr>
        <p:spPr>
          <a:xfrm>
            <a:off x="6714930" y="2578222"/>
            <a:ext cx="3236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STD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std.textio.all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打印波形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203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sz="44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Cachesystem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/>
              <a:t>(2023/5/27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1311158" y="1453617"/>
            <a:ext cx="6977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Cachesystem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line </a:t>
            </a:r>
            <a:r>
              <a:rPr lang="en-US" altLang="zh-TW" sz="16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buffer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BCB7759-0BEE-473D-9949-A980099D4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318" y="1942896"/>
            <a:ext cx="5857875" cy="37433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F9DC2DC-6281-4EC8-AEDF-1EB645B75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90" y="2498659"/>
            <a:ext cx="5776892" cy="276620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70FA912-F4AE-4B48-913B-6B5AC39B177C}"/>
              </a:ext>
            </a:extLst>
          </p:cNvPr>
          <p:cNvSpPr txBox="1"/>
          <p:nvPr/>
        </p:nvSpPr>
        <p:spPr>
          <a:xfrm>
            <a:off x="1639268" y="5255571"/>
            <a:ext cx="745725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</a:rPr>
              <a:t>Gx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E4F5FC1-D5A6-409D-A7B7-9CC56D0E4C7D}"/>
              </a:ext>
            </a:extLst>
          </p:cNvPr>
          <p:cNvSpPr txBox="1"/>
          <p:nvPr/>
        </p:nvSpPr>
        <p:spPr>
          <a:xfrm>
            <a:off x="4301701" y="5279880"/>
            <a:ext cx="125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img_kernel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202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89102</TotalTime>
  <Words>1321</Words>
  <Application>Microsoft Office PowerPoint</Application>
  <PresentationFormat>寬螢幕</PresentationFormat>
  <Paragraphs>285</Paragraphs>
  <Slides>38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5" baseType="lpstr">
      <vt:lpstr>新細明體</vt:lpstr>
      <vt:lpstr>標楷體</vt:lpstr>
      <vt:lpstr>Arial</vt:lpstr>
      <vt:lpstr>Calibri</vt:lpstr>
      <vt:lpstr>Tahoma</vt:lpstr>
      <vt:lpstr>Times New Roman</vt:lpstr>
      <vt:lpstr>Office 佈景主題</vt:lpstr>
      <vt:lpstr>專案進度報告 Block RAM, Canny(邊緣檢測)</vt:lpstr>
      <vt:lpstr>控管記錄 – NAS (2023/6/1)</vt:lpstr>
      <vt:lpstr>控管記錄 – NAS (2023/6/1)</vt:lpstr>
      <vt:lpstr>控管記錄 - Git (2023/6/1)</vt:lpstr>
      <vt:lpstr>PowerPoint 簡報</vt:lpstr>
      <vt:lpstr>需求列表 – 軟體需求 (2023/5/27更新)</vt:lpstr>
      <vt:lpstr>需求列表 – 硬體與環境需求 (2023/5/27更新)</vt:lpstr>
      <vt:lpstr>模組列表 (2023/5/27更新)</vt:lpstr>
      <vt:lpstr>系統分析 – Cachesystem (2023/5/27更新)</vt:lpstr>
      <vt:lpstr>系統分析 – Gaussian filter (2023/6/1更新)</vt:lpstr>
      <vt:lpstr>系統分析 – Sobel (2023/6/1更新)</vt:lpstr>
      <vt:lpstr>系統分析 – NMS (2023/6/1更新)</vt:lpstr>
      <vt:lpstr>系統分析 – 磁滯閥值 (2023/6/1更新)</vt:lpstr>
      <vt:lpstr>系統分析 – Break down (2023/5/27更新)</vt:lpstr>
      <vt:lpstr>專案架構圖 – BRAM(2023/5/27更新)</vt:lpstr>
      <vt:lpstr>專案架構圖 – 硬體流程圖(2023/5/30更新)</vt:lpstr>
      <vt:lpstr>系統分析 –影像前處理 (2023/6/2更新)</vt:lpstr>
      <vt:lpstr>專案架構圖 – 方塊圖(2023/5/31更新)</vt:lpstr>
      <vt:lpstr>專案架構圖 – 方塊圖(2023/6/3更新)</vt:lpstr>
      <vt:lpstr>成果展示 – 週進度項目 (2023/5/31)</vt:lpstr>
      <vt:lpstr>成果展示 – 單元測試: Cache system波形模擬(1/2)</vt:lpstr>
      <vt:lpstr>成果展示 – 單元測試: Cache system波形模擬(2/2)</vt:lpstr>
      <vt:lpstr>成果展示 – Gaussian filter波形模擬</vt:lpstr>
      <vt:lpstr>成果展示 –以圖形輸入波形模擬</vt:lpstr>
      <vt:lpstr>成果展示 –波形模擬以圖形輸出</vt:lpstr>
      <vt:lpstr>成果展示 – Sobel波形模擬轉圖片</vt:lpstr>
      <vt:lpstr>成果展示 – NMS, HysteresisThresholding 波形模擬轉圖片</vt:lpstr>
      <vt:lpstr>成果展示 – Gaussian filter</vt:lpstr>
      <vt:lpstr>成果展示 – Sobel(gradient)</vt:lpstr>
      <vt:lpstr>成果展示 – Sobel(angle)</vt:lpstr>
      <vt:lpstr>成果展示 – NonMaxSuppression</vt:lpstr>
      <vt:lpstr>成果展示 – Hysteresis(強,中,弱邊緣)</vt:lpstr>
      <vt:lpstr>成果展示 – Hysteresis(二值化)</vt:lpstr>
      <vt:lpstr>預期進度</vt:lpstr>
      <vt:lpstr>問題記錄 - (軟體問題)</vt:lpstr>
      <vt:lpstr>問題記錄 - (軟體問題)</vt:lpstr>
      <vt:lpstr>問題記錄 - (軟體問題)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Student</cp:lastModifiedBy>
  <cp:revision>4759</cp:revision>
  <dcterms:created xsi:type="dcterms:W3CDTF">2019-03-11T13:47:46Z</dcterms:created>
  <dcterms:modified xsi:type="dcterms:W3CDTF">2023-06-17T07:10:14Z</dcterms:modified>
</cp:coreProperties>
</file>